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68" r:id="rId3"/>
    <p:sldId id="270" r:id="rId4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rica Bimbatti" initials="EB" lastIdx="1" clrIdx="0">
    <p:extLst>
      <p:ext uri="{19B8F6BF-5375-455C-9EA6-DF929625EA0E}">
        <p15:presenceInfo xmlns:p15="http://schemas.microsoft.com/office/powerpoint/2012/main" userId="S-1-5-21-552732397-3724705180-508748650-1121" providerId="AD"/>
      </p:ext>
    </p:extLst>
  </p:cmAuthor>
  <p:cmAuthor id="2" name="Enrica Bimbatti" initials="EB [2]" lastIdx="4" clrIdx="1">
    <p:extLst>
      <p:ext uri="{19B8F6BF-5375-455C-9EA6-DF929625EA0E}">
        <p15:presenceInfo xmlns:p15="http://schemas.microsoft.com/office/powerpoint/2012/main" userId="S::e.bimbatti@confindustriaemilia.it::3b835e3d-90cf-4381-bc60-3b6870ab8e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71"/>
    <a:srgbClr val="EF070D"/>
    <a:srgbClr val="FFFF66"/>
    <a:srgbClr val="52F43C"/>
    <a:srgbClr val="F7AD09"/>
    <a:srgbClr val="E749DF"/>
    <a:srgbClr val="75D15F"/>
    <a:srgbClr val="38F88A"/>
    <a:srgbClr val="FFE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26" autoAdjust="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35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35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ACEC00-345D-483F-ADAC-0820E026B751}" type="datetimeFigureOut">
              <a:rPr lang="it-IT" smtClean="0"/>
              <a:t>15/07/2021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4188" y="1281113"/>
            <a:ext cx="6137275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8" y="4925407"/>
            <a:ext cx="568325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9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4" y="9721109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FC3C2A7-124F-41BB-B116-95E7F90759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26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3C2A7-124F-41BB-B116-95E7F907597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4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3C2A7-124F-41BB-B116-95E7F907597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58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3C2A7-124F-41BB-B116-95E7F907597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80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A4AE6-BB25-4B27-9922-6702F1A18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FCBBCD1-60BE-432C-B8C9-882FDD239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F8BE1-1432-4D39-BE96-EAD73D06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989-EFC6-488A-B8A2-E548B3888EB1}" type="datetime1">
              <a:rPr lang="it-IT" smtClean="0"/>
              <a:t>15/07/2021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E436A1-7CC3-4968-8F0D-EEACEC99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4F571E-07FA-4757-A3F5-882E4749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29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A6C68-81D7-4948-A705-11C8E559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91016B-2ADB-49D0-B654-A319A9AEF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BF3687-CFC2-4743-ACE9-AA40970C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3B45-4934-4285-A6E3-9FACE84EA739}" type="datetime1">
              <a:rPr lang="it-IT" smtClean="0"/>
              <a:t>15/07/2021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A69517-C1A4-49B4-8257-DE17D214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99872A-4321-4DDB-ABEA-D23DC37F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73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A8A6EE-7FFB-4AFE-899D-A88CF07C0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873D9D-19DF-47DB-9EEB-779FA6530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7026D1-6405-49DD-BD26-9541B70A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A58B-D03D-4443-A8D7-161B5F4D7638}" type="datetime1">
              <a:rPr lang="it-IT" smtClean="0"/>
              <a:t>15/07/2021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3EE8A0-8CA0-4D24-A4E5-2FA38363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DA7F8F-B962-47E9-80B5-4251C0F0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69839-5AD4-41C4-B77B-7E09DF17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A7A0AF-13C6-4A51-9018-13FEC102C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C64B39-B7ED-4084-A0AF-871812FC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114D-4BDC-4145-B14C-28986C8B25EF}" type="datetime1">
              <a:rPr lang="it-IT" smtClean="0"/>
              <a:t>15/07/2021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299E80-8B51-4043-993F-071B3A85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FB135C-8897-4475-ACAB-C343CDA4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5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7DB228-9C49-4348-8F85-003ACB33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66149F-88AE-458B-B3CB-C367781AE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81E3F2-BB64-49A7-AE3F-EDC63CAD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81C0-4C1E-44CB-AB2E-A73CFA20464F}" type="datetime1">
              <a:rPr lang="it-IT" smtClean="0"/>
              <a:t>15/07/2021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E29B9D-3994-47C2-A425-1A92214C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A2A038-6873-40D9-95C5-F8CC0263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D4BEF8-EF4B-4214-B06B-26760AC2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0DBF2D-0B04-4ABE-8E2B-ADBEEEFDB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9BE17A-E62E-46CE-9CE8-4E8F65FA1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010FC3-BBAB-490C-9DEC-D7CF6CC6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8D44-B20F-48A9-B0C7-9F96863192E2}" type="datetime1">
              <a:rPr lang="it-IT" smtClean="0"/>
              <a:t>15/07/2021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B55605-1A68-42E9-AA6E-5C5F30AE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A5C598-1BFE-49C2-8090-323468D5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61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B58C5-2E60-414B-83E1-34E6E68A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E8D23D-32B5-42B4-9448-EF0EF1460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D3BF54-B47A-4D63-8C6D-8B34830CD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527DBE-A396-46D1-B152-3F97B999F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7642CC-806F-41BF-B357-DAEF80AFC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FF15367-751A-4A2B-81C2-11F07D2A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F49A-BC55-41AF-80F6-C5B5C0BBD0A6}" type="datetime1">
              <a:rPr lang="it-IT" smtClean="0"/>
              <a:t>15/07/2021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142E707-E769-4A95-9567-15BC5BC8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E91B590-F053-4939-B3A5-526B0E96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38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839D4C-1D26-4580-BE23-21AD23E6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C755A5C-B984-44B4-9039-992CAC8C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FD2D-1B30-406A-BDDA-602E86AE3A9E}" type="datetime1">
              <a:rPr lang="it-IT" smtClean="0"/>
              <a:t>15/07/2021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63A503-9D4B-441B-A872-6683C420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5B44A4-87AD-4880-A325-B76332D4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80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A01AC01-FDEA-4745-868B-DD9881CD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51B6-FE66-4677-BAEF-D0702689BF0A}" type="datetime1">
              <a:rPr lang="it-IT" smtClean="0"/>
              <a:t>15/07/2021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C4B1D1-0E79-4CA3-87D9-B9C1BFCB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5E750C6-14C6-4D5C-BCC9-E38D38E3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21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E20A2-2078-47B8-B8BA-8F873F31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88822C-572C-4271-8E42-DA8A0689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8075CD-3CD4-4528-BCD9-7A856CC5E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CFF678-27EC-4E0C-9A2D-1C2C9943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92B2-BC3A-4825-9FEF-BAC3C52DEC99}" type="datetime1">
              <a:rPr lang="it-IT" smtClean="0"/>
              <a:t>15/07/2021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182ED5-3BAF-41BA-914C-0823AFAF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6912BA-79E9-4DAF-A5B9-3E94E9CC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0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205B2E-4156-4ECA-ACEB-364D6E75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63869B-1D92-4016-A896-A768D7ED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2E40A0-DD74-4B5A-8482-06173BAAC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AE2673-4960-4DEC-816C-15226BC0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FF93-7BFB-46D8-8B52-667ECAF09C6D}" type="datetime1">
              <a:rPr lang="it-IT" smtClean="0"/>
              <a:t>15/07/2021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988917-077A-4D25-BDD6-AF43C9D6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BF54D9-B328-4374-956E-1FB6239E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9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D8C2B5E-B3C1-469E-B258-E628720C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E193E7-3F32-40C3-8B0D-95B2B9D81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05E3A7-34F3-4E1D-B346-CC60B6E2E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6D01-AD40-47D1-AD5B-2F570585AA7A}" type="datetime1">
              <a:rPr lang="it-IT" smtClean="0"/>
              <a:t>15/07/2021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681900-8723-4F32-A87D-6939D30D2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48684F-58D0-4F5F-B982-48F27DBE2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592E-505A-48D6-8235-E59B75CA4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7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jf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67;p13">
            <a:extLst>
              <a:ext uri="{FF2B5EF4-FFF2-40B4-BE49-F238E27FC236}">
                <a16:creationId xmlns:a16="http://schemas.microsoft.com/office/drawing/2014/main" id="{CBD979FF-8F34-4142-9567-9449C653370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21445" y="5656090"/>
            <a:ext cx="2099386" cy="93306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6B3F08-3A1E-4BB2-9F8D-76E8A6E07FCA}"/>
              </a:ext>
            </a:extLst>
          </p:cNvPr>
          <p:cNvSpPr txBox="1"/>
          <p:nvPr/>
        </p:nvSpPr>
        <p:spPr>
          <a:xfrm>
            <a:off x="4231775" y="5922566"/>
            <a:ext cx="5789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Vai sul sicuro. Scegli un’impresa associata ad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841DA6E-19E2-4C5E-B5BB-919B4DE4D6FA}"/>
              </a:ext>
            </a:extLst>
          </p:cNvPr>
          <p:cNvSpPr/>
          <p:nvPr/>
        </p:nvSpPr>
        <p:spPr>
          <a:xfrm>
            <a:off x="1942896" y="1010175"/>
            <a:ext cx="8078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Guida al Superbonus 110%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38A11798-719B-4405-969F-FE19C5115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111" y="2196131"/>
            <a:ext cx="3125940" cy="2826529"/>
          </a:xfrm>
          <a:prstGeom prst="rect">
            <a:avLst/>
          </a:prstGeom>
        </p:spPr>
      </p:pic>
      <p:pic>
        <p:nvPicPr>
          <p:cNvPr id="23" name="Picture 6" descr="Risultati immagini per DISEGNO OMINO">
            <a:extLst>
              <a:ext uri="{FF2B5EF4-FFF2-40B4-BE49-F238E27FC236}">
                <a16:creationId xmlns:a16="http://schemas.microsoft.com/office/drawing/2014/main" id="{7BAA76D8-7C6D-49A8-8186-81F945696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33" y="4408987"/>
            <a:ext cx="2099387" cy="228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D210553-4C3C-4DD5-A47B-EAF7071BC694}"/>
              </a:ext>
            </a:extLst>
          </p:cNvPr>
          <p:cNvSpPr txBox="1"/>
          <p:nvPr/>
        </p:nvSpPr>
        <p:spPr>
          <a:xfrm>
            <a:off x="1514855" y="4649309"/>
            <a:ext cx="856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</a:rPr>
              <a:t>TU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4EA161-999A-4B8D-BDDA-576197A741CB}"/>
              </a:ext>
            </a:extLst>
          </p:cNvPr>
          <p:cNvSpPr txBox="1"/>
          <p:nvPr/>
        </p:nvSpPr>
        <p:spPr>
          <a:xfrm>
            <a:off x="1877783" y="4077749"/>
            <a:ext cx="536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133CA44-5608-4886-9BC5-26512DDF628B}"/>
              </a:ext>
            </a:extLst>
          </p:cNvPr>
          <p:cNvSpPr txBox="1"/>
          <p:nvPr/>
        </p:nvSpPr>
        <p:spPr>
          <a:xfrm>
            <a:off x="2805254" y="3464353"/>
            <a:ext cx="536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AFA721F-F25A-4B27-92C2-183938C7D19C}"/>
              </a:ext>
            </a:extLst>
          </p:cNvPr>
          <p:cNvSpPr txBox="1"/>
          <p:nvPr/>
        </p:nvSpPr>
        <p:spPr>
          <a:xfrm>
            <a:off x="3246128" y="3268726"/>
            <a:ext cx="536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5F64A58-AB86-4369-AF2A-4589B2329FCA}"/>
              </a:ext>
            </a:extLst>
          </p:cNvPr>
          <p:cNvSpPr txBox="1"/>
          <p:nvPr/>
        </p:nvSpPr>
        <p:spPr>
          <a:xfrm>
            <a:off x="3741574" y="3033466"/>
            <a:ext cx="536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39EA2E8-2DD6-4619-B88A-0F42E53276E1}"/>
              </a:ext>
            </a:extLst>
          </p:cNvPr>
          <p:cNvSpPr txBox="1"/>
          <p:nvPr/>
        </p:nvSpPr>
        <p:spPr>
          <a:xfrm>
            <a:off x="4173599" y="2795266"/>
            <a:ext cx="536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E96CB2B-E848-4CA9-BCC2-36525136A929}"/>
              </a:ext>
            </a:extLst>
          </p:cNvPr>
          <p:cNvSpPr txBox="1"/>
          <p:nvPr/>
        </p:nvSpPr>
        <p:spPr>
          <a:xfrm>
            <a:off x="2309808" y="3743270"/>
            <a:ext cx="536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26DAF60-CD12-4E13-99EC-DDCB4BD0154E}"/>
              </a:ext>
            </a:extLst>
          </p:cNvPr>
          <p:cNvSpPr txBox="1"/>
          <p:nvPr/>
        </p:nvSpPr>
        <p:spPr>
          <a:xfrm>
            <a:off x="184384" y="430211"/>
            <a:ext cx="1693399" cy="9233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Logo dell’Impresa associata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4DA84F-71F3-4CB1-8605-111101F6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89151"/>
            <a:ext cx="2743200" cy="365125"/>
          </a:xfrm>
        </p:spPr>
        <p:txBody>
          <a:bodyPr/>
          <a:lstStyle/>
          <a:p>
            <a:fld id="{8891592E-505A-48D6-8235-E59B75CA476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0761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6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C7134E68-E24C-420B-8C49-701B0B790DDB}"/>
              </a:ext>
            </a:extLst>
          </p:cNvPr>
          <p:cNvSpPr txBox="1"/>
          <p:nvPr/>
        </p:nvSpPr>
        <p:spPr>
          <a:xfrm>
            <a:off x="725960" y="3661096"/>
            <a:ext cx="4245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CASA TUA</a:t>
            </a: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</a:rPr>
              <a:t>unifamiliare non di lusso o unità immobiliare  indipendente con ingresso autonomo in contesto plurifamiliare (es. bifamiliare/villetta a schiera)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1E835FC-DFD5-45BD-B80D-DE167DFC5ECA}"/>
              </a:ext>
            </a:extLst>
          </p:cNvPr>
          <p:cNvSpPr txBox="1"/>
          <p:nvPr/>
        </p:nvSpPr>
        <p:spPr>
          <a:xfrm>
            <a:off x="4688170" y="89351"/>
            <a:ext cx="6469005" cy="393954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QUALI INTERVENTI PUOI FARE AL 110%</a:t>
            </a:r>
          </a:p>
          <a:p>
            <a:pPr algn="just"/>
            <a:endParaRPr lang="it-IT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Sulle parti comuni del condominio</a:t>
            </a:r>
          </a:p>
          <a:p>
            <a:pPr algn="just"/>
            <a:r>
              <a:rPr lang="it-IT" sz="1400" dirty="0"/>
              <a:t>Isolamento termico/coibentazione (es. «cappotto») - Sostituzione impianto esistente con impianto centralizzato a condensazione o pompa di calore - Miglioramento sismico - Impianto solare fotovoltaico - Colonnina ricarica veicoli elettrici – Ascensori/montacarichi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Inoltre, nella tua unità immobiliare</a:t>
            </a:r>
          </a:p>
          <a:p>
            <a:pPr algn="just"/>
            <a:r>
              <a:rPr lang="it-IT" sz="1400" dirty="0"/>
              <a:t>Finestre comprensive di infissi - Schermature solari - Sostituzione impianti climatizzazione invernale - Sostituzione di scaldacqua tradizionali con pompa di calore - Dispositivi multimediali per controllo impianti da remoto </a:t>
            </a:r>
          </a:p>
          <a:p>
            <a:pPr algn="just"/>
            <a:r>
              <a:rPr lang="it-IT" sz="1400" b="1" dirty="0"/>
              <a:t>N.B. se questi interventi nella tua unità immobiliare sono realizzati </a:t>
            </a:r>
            <a:r>
              <a:rPr lang="it-IT" sz="1400" b="1" dirty="0">
                <a:solidFill>
                  <a:schemeClr val="accent2"/>
                </a:solidFill>
              </a:rPr>
              <a:t>congiuntamente</a:t>
            </a:r>
            <a:r>
              <a:rPr lang="it-IT" sz="1400" b="1" dirty="0"/>
              <a:t> all’isolamento termico/coibentazione o alla sostituzione dell’impianto godono della detrazione fiscale potenziata al 110%</a:t>
            </a:r>
          </a:p>
          <a:p>
            <a:pPr algn="just"/>
            <a:endParaRPr lang="it-IT" sz="1400" dirty="0"/>
          </a:p>
          <a:p>
            <a:pPr algn="ctr"/>
            <a:endParaRPr lang="it-IT" b="1" dirty="0"/>
          </a:p>
        </p:txBody>
      </p:sp>
      <p:pic>
        <p:nvPicPr>
          <p:cNvPr id="1030" name="Picture 6" descr="Risultati immagini per DISEGNO OMINO">
            <a:extLst>
              <a:ext uri="{FF2B5EF4-FFF2-40B4-BE49-F238E27FC236}">
                <a16:creationId xmlns:a16="http://schemas.microsoft.com/office/drawing/2014/main" id="{875FD41B-EB85-4D1F-931D-2C61C7B44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7" y="4744315"/>
            <a:ext cx="847725" cy="197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isultati immagini per DISEGNO OMINO">
            <a:extLst>
              <a:ext uri="{FF2B5EF4-FFF2-40B4-BE49-F238E27FC236}">
                <a16:creationId xmlns:a16="http://schemas.microsoft.com/office/drawing/2014/main" id="{36FF9E91-0021-42D5-83C7-566A9490B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7" y="1191457"/>
            <a:ext cx="847725" cy="184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79AFCDD-EBA2-443E-9AEC-9B6F0971B6CF}"/>
              </a:ext>
            </a:extLst>
          </p:cNvPr>
          <p:cNvSpPr txBox="1"/>
          <p:nvPr/>
        </p:nvSpPr>
        <p:spPr>
          <a:xfrm>
            <a:off x="1332143" y="542603"/>
            <a:ext cx="2997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CASA TUA</a:t>
            </a: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</a:rPr>
              <a:t>in condominio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F69C0FF-4419-49D6-8923-8F2DC6C41CEA}"/>
              </a:ext>
            </a:extLst>
          </p:cNvPr>
          <p:cNvSpPr/>
          <p:nvPr/>
        </p:nvSpPr>
        <p:spPr>
          <a:xfrm rot="5400000">
            <a:off x="9071229" y="2967335"/>
            <a:ext cx="537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Superbonus 110%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4551D63-AF9E-4CE1-BE5C-41D56343D311}"/>
              </a:ext>
            </a:extLst>
          </p:cNvPr>
          <p:cNvSpPr txBox="1"/>
          <p:nvPr/>
        </p:nvSpPr>
        <p:spPr>
          <a:xfrm>
            <a:off x="4743846" y="3825449"/>
            <a:ext cx="6554818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QUALI INTERVENTI PUOI FARE AL 110%</a:t>
            </a:r>
          </a:p>
          <a:p>
            <a:pPr algn="ctr"/>
            <a:endParaRPr lang="it-IT" sz="1000" b="1" dirty="0">
              <a:solidFill>
                <a:srgbClr val="0070C0"/>
              </a:solidFill>
            </a:endParaRPr>
          </a:p>
          <a:p>
            <a:pPr algn="just"/>
            <a:r>
              <a:rPr lang="it-IT" sz="1400" dirty="0"/>
              <a:t>Isolamento termico/coibentazione (es. «cappotto») - Sostituzione impianto esistente con impianto a condensazione o pompa di calore - Miglioramento sismico - Impianto solare fotovoltaico - Colonnina ricarica veicoli elettrici – Ascensori/montacarichi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Inoltre:</a:t>
            </a:r>
          </a:p>
          <a:p>
            <a:pPr algn="just"/>
            <a:r>
              <a:rPr lang="it-IT" sz="1400" dirty="0"/>
              <a:t>Finestre comprensive di infissi - Schermature solari - Sostituzione impianti climatizzazione invernale - Sostituzione di scaldacqua tradizionali con pompa di calore - Dispositivi multimediali per controllo impianti da remoto </a:t>
            </a:r>
          </a:p>
          <a:p>
            <a:pPr algn="just"/>
            <a:r>
              <a:rPr lang="it-IT" sz="1400" b="1" dirty="0"/>
              <a:t>N.B. se realizzati </a:t>
            </a:r>
            <a:r>
              <a:rPr lang="it-IT" sz="1400" b="1" dirty="0">
                <a:solidFill>
                  <a:schemeClr val="accent2"/>
                </a:solidFill>
              </a:rPr>
              <a:t>congiuntamente</a:t>
            </a:r>
            <a:r>
              <a:rPr lang="it-IT" sz="1400" b="1" dirty="0"/>
              <a:t> a isolamento termico/coibentazione o sostituzione impianto godono della detrazione fiscale potenziata al 110%</a:t>
            </a:r>
          </a:p>
          <a:p>
            <a:pPr algn="just"/>
            <a:endParaRPr lang="it-IT" b="1" dirty="0"/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A54682A9-3D4D-4711-BD2F-6A1CD538D815}"/>
              </a:ext>
            </a:extLst>
          </p:cNvPr>
          <p:cNvSpPr/>
          <p:nvPr/>
        </p:nvSpPr>
        <p:spPr>
          <a:xfrm>
            <a:off x="1141327" y="1468969"/>
            <a:ext cx="358970" cy="100540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00" dirty="0"/>
          </a:p>
        </p:txBody>
      </p:sp>
      <p:pic>
        <p:nvPicPr>
          <p:cNvPr id="13" name="Picture 4" descr="Bonus Condominio 2016 per ristrutturazione edilizia: come funziona ...">
            <a:extLst>
              <a:ext uri="{FF2B5EF4-FFF2-40B4-BE49-F238E27FC236}">
                <a16:creationId xmlns:a16="http://schemas.microsoft.com/office/drawing/2014/main" id="{02665F7D-1FDA-433F-A833-95942873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18" y="1169240"/>
            <a:ext cx="2236942" cy="184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E640F743-A923-47C6-8D02-DBA3F15B8766}"/>
              </a:ext>
            </a:extLst>
          </p:cNvPr>
          <p:cNvSpPr/>
          <p:nvPr/>
        </p:nvSpPr>
        <p:spPr>
          <a:xfrm>
            <a:off x="4197684" y="1448695"/>
            <a:ext cx="358970" cy="100540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00" dirty="0"/>
          </a:p>
        </p:txBody>
      </p:sp>
      <p:pic>
        <p:nvPicPr>
          <p:cNvPr id="18" name="Picture 6" descr="Disegno Casa con balconi colorato da Utente non registrato il 30 ...">
            <a:extLst>
              <a:ext uri="{FF2B5EF4-FFF2-40B4-BE49-F238E27FC236}">
                <a16:creationId xmlns:a16="http://schemas.microsoft.com/office/drawing/2014/main" id="{DD07E96A-279E-494E-9D0C-FACFE978A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96" y="4744316"/>
            <a:ext cx="2288464" cy="197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Freccia a destra 27">
            <a:extLst>
              <a:ext uri="{FF2B5EF4-FFF2-40B4-BE49-F238E27FC236}">
                <a16:creationId xmlns:a16="http://schemas.microsoft.com/office/drawing/2014/main" id="{E19FE944-C68B-42DC-9AD1-648D3D65172A}"/>
              </a:ext>
            </a:extLst>
          </p:cNvPr>
          <p:cNvSpPr/>
          <p:nvPr/>
        </p:nvSpPr>
        <p:spPr>
          <a:xfrm>
            <a:off x="1106338" y="5102971"/>
            <a:ext cx="390910" cy="100540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00" dirty="0"/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id="{F25637EA-BAD9-40F5-BCFD-E3F9CC94E3F5}"/>
              </a:ext>
            </a:extLst>
          </p:cNvPr>
          <p:cNvSpPr/>
          <p:nvPr/>
        </p:nvSpPr>
        <p:spPr>
          <a:xfrm>
            <a:off x="4150268" y="5070783"/>
            <a:ext cx="358970" cy="100540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00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D4AE7D5-6619-47DD-90AD-0996C42C6C5D}"/>
              </a:ext>
            </a:extLst>
          </p:cNvPr>
          <p:cNvSpPr txBox="1"/>
          <p:nvPr/>
        </p:nvSpPr>
        <p:spPr>
          <a:xfrm>
            <a:off x="263561" y="4963300"/>
            <a:ext cx="587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70C0"/>
                </a:solidFill>
              </a:rPr>
              <a:t>TU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71CB32C-C440-4506-B1BA-BF60E7C1AF5D}"/>
              </a:ext>
            </a:extLst>
          </p:cNvPr>
          <p:cNvSpPr txBox="1"/>
          <p:nvPr/>
        </p:nvSpPr>
        <p:spPr>
          <a:xfrm>
            <a:off x="272687" y="1382288"/>
            <a:ext cx="587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70C0"/>
                </a:solidFill>
              </a:rPr>
              <a:t>TU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C7E768-41B5-4B2A-8393-A33DEEC4118D}"/>
              </a:ext>
            </a:extLst>
          </p:cNvPr>
          <p:cNvSpPr txBox="1"/>
          <p:nvPr/>
        </p:nvSpPr>
        <p:spPr>
          <a:xfrm>
            <a:off x="1678718" y="2728136"/>
            <a:ext cx="2236942" cy="307777"/>
          </a:xfrm>
          <a:prstGeom prst="rect">
            <a:avLst/>
          </a:prstGeom>
          <a:solidFill>
            <a:srgbClr val="FFFF00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prima o seconda casa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7211B2C-C0F4-4733-B0B4-5699ABDABF1D}"/>
              </a:ext>
            </a:extLst>
          </p:cNvPr>
          <p:cNvSpPr txBox="1"/>
          <p:nvPr/>
        </p:nvSpPr>
        <p:spPr>
          <a:xfrm>
            <a:off x="1627196" y="6451242"/>
            <a:ext cx="2288464" cy="307777"/>
          </a:xfrm>
          <a:prstGeom prst="rect">
            <a:avLst/>
          </a:prstGeom>
          <a:solidFill>
            <a:srgbClr val="FFFF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prima o seconda casa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844BF1A-584C-4249-A5ED-190C6C9F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5726" y="6533871"/>
            <a:ext cx="2743200" cy="365125"/>
          </a:xfrm>
        </p:spPr>
        <p:txBody>
          <a:bodyPr/>
          <a:lstStyle/>
          <a:p>
            <a:fld id="{8891592E-505A-48D6-8235-E59B75CA476B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482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79AFCDD-EBA2-443E-9AEC-9B6F0971B6CF}"/>
              </a:ext>
            </a:extLst>
          </p:cNvPr>
          <p:cNvSpPr txBox="1"/>
          <p:nvPr/>
        </p:nvSpPr>
        <p:spPr>
          <a:xfrm>
            <a:off x="5167715" y="109907"/>
            <a:ext cx="5686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0C0"/>
                </a:solidFill>
              </a:rPr>
              <a:t>IMPRESA EDILE A CUI HAI AFFIDATO I LAVORI</a:t>
            </a:r>
            <a:endParaRPr lang="it-IT" sz="2200" dirty="0">
              <a:solidFill>
                <a:srgbClr val="0070C0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F69C0FF-4419-49D6-8923-8F2DC6C41CEA}"/>
              </a:ext>
            </a:extLst>
          </p:cNvPr>
          <p:cNvSpPr/>
          <p:nvPr/>
        </p:nvSpPr>
        <p:spPr>
          <a:xfrm rot="5400000">
            <a:off x="9092467" y="2836288"/>
            <a:ext cx="537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Superbonus 110%</a:t>
            </a:r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id="{9797B5C2-8F8E-4906-AA6E-145B1453728E}"/>
              </a:ext>
            </a:extLst>
          </p:cNvPr>
          <p:cNvSpPr/>
          <p:nvPr/>
        </p:nvSpPr>
        <p:spPr>
          <a:xfrm>
            <a:off x="1339788" y="1185923"/>
            <a:ext cx="3489455" cy="112061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CESSIONE CREDITO D’IMPOSTA DEL 110%</a:t>
            </a:r>
          </a:p>
        </p:txBody>
      </p:sp>
      <p:sp>
        <p:nvSpPr>
          <p:cNvPr id="23" name="Freccia a sinistra 22">
            <a:extLst>
              <a:ext uri="{FF2B5EF4-FFF2-40B4-BE49-F238E27FC236}">
                <a16:creationId xmlns:a16="http://schemas.microsoft.com/office/drawing/2014/main" id="{1FC4FAE2-DC24-4E2D-95C4-10A1F09AEF23}"/>
              </a:ext>
            </a:extLst>
          </p:cNvPr>
          <p:cNvSpPr/>
          <p:nvPr/>
        </p:nvSpPr>
        <p:spPr>
          <a:xfrm>
            <a:off x="1303642" y="277200"/>
            <a:ext cx="3460978" cy="1147393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SCONTO IN FATTURA</a:t>
            </a:r>
          </a:p>
          <a:p>
            <a:pPr algn="ctr"/>
            <a:r>
              <a:rPr lang="it-IT" b="1" dirty="0"/>
              <a:t> DEL 100%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22FE3FA0-D76B-4649-8191-F9F8C4D26643}"/>
              </a:ext>
            </a:extLst>
          </p:cNvPr>
          <p:cNvSpPr/>
          <p:nvPr/>
        </p:nvSpPr>
        <p:spPr>
          <a:xfrm>
            <a:off x="1109709" y="2326885"/>
            <a:ext cx="38638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per ogni 100 € di costo,</a:t>
            </a:r>
          </a:p>
          <a:p>
            <a:pPr algn="ctr"/>
            <a:r>
              <a:rPr lang="it-IT" dirty="0"/>
              <a:t>tramite il meccanismo dello «sconto in fattura», trasferisci all’impresa edile  un</a:t>
            </a:r>
          </a:p>
          <a:p>
            <a:pPr algn="ctr"/>
            <a:r>
              <a:rPr lang="it-IT" b="1" dirty="0"/>
              <a:t>credito d’imposta di 110 €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BD121A71-F2E3-4AC7-BCB0-2B83528BC92E}"/>
              </a:ext>
            </a:extLst>
          </p:cNvPr>
          <p:cNvSpPr/>
          <p:nvPr/>
        </p:nvSpPr>
        <p:spPr>
          <a:xfrm>
            <a:off x="5289913" y="3824377"/>
            <a:ext cx="2471410" cy="28601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UTILIZZA DIRETTAMENTE IL CREDITO D’IMPOSTA</a:t>
            </a:r>
          </a:p>
          <a:p>
            <a:pPr algn="ctr"/>
            <a:r>
              <a:rPr lang="it-IT" b="1" dirty="0"/>
              <a:t>compensandolo tramite F24 in 5 anni</a:t>
            </a:r>
          </a:p>
        </p:txBody>
      </p:sp>
      <p:pic>
        <p:nvPicPr>
          <p:cNvPr id="24" name="Picture 6" descr="Risultati immagini per DISEGNO OMINO">
            <a:extLst>
              <a:ext uri="{FF2B5EF4-FFF2-40B4-BE49-F238E27FC236}">
                <a16:creationId xmlns:a16="http://schemas.microsoft.com/office/drawing/2014/main" id="{3DBAB58F-A6DB-4BF5-83F9-5A40ED79A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52" y="537506"/>
            <a:ext cx="847725" cy="197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corrimento verticale 36">
            <a:extLst>
              <a:ext uri="{FF2B5EF4-FFF2-40B4-BE49-F238E27FC236}">
                <a16:creationId xmlns:a16="http://schemas.microsoft.com/office/drawing/2014/main" id="{7CD06D7D-3EAF-44AD-9F6D-8FD627A9CD75}"/>
              </a:ext>
            </a:extLst>
          </p:cNvPr>
          <p:cNvSpPr/>
          <p:nvPr/>
        </p:nvSpPr>
        <p:spPr>
          <a:xfrm>
            <a:off x="28914" y="3648178"/>
            <a:ext cx="4590711" cy="3099915"/>
          </a:xfrm>
          <a:prstGeom prst="verticalScroll">
            <a:avLst/>
          </a:prstGeom>
          <a:solidFill>
            <a:srgbClr val="FFFF66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>
                <a:solidFill>
                  <a:schemeClr val="accent2">
                    <a:lumMod val="75000"/>
                  </a:schemeClr>
                </a:solidFill>
              </a:rPr>
              <a:t>ASSEVERAZIONI necessarie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per poter beneficiare della detrazione fiscale rilasciate da Professionisti abilitati</a:t>
            </a:r>
          </a:p>
          <a:p>
            <a:pPr algn="ctr"/>
            <a:endParaRPr lang="it-IT" sz="1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1400" b="1" dirty="0">
                <a:solidFill>
                  <a:srgbClr val="0070C0"/>
                </a:solidFill>
              </a:rPr>
              <a:t>Asseverazione energetica</a:t>
            </a:r>
          </a:p>
          <a:p>
            <a:r>
              <a:rPr lang="it-IT" sz="1400" dirty="0">
                <a:solidFill>
                  <a:schemeClr val="tx1"/>
                </a:solidFill>
              </a:rPr>
              <a:t>per gli interventi di </a:t>
            </a:r>
            <a:r>
              <a:rPr lang="it-IT" sz="1400" b="1" dirty="0">
                <a:solidFill>
                  <a:schemeClr val="tx1"/>
                </a:solidFill>
              </a:rPr>
              <a:t>efficientamento energetico</a:t>
            </a: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1400" b="1" dirty="0">
                <a:solidFill>
                  <a:srgbClr val="0070C0"/>
                </a:solidFill>
              </a:rPr>
              <a:t>Asseverazione sismica </a:t>
            </a:r>
          </a:p>
          <a:p>
            <a:r>
              <a:rPr lang="it-IT" sz="1400" dirty="0">
                <a:solidFill>
                  <a:schemeClr val="tx1"/>
                </a:solidFill>
              </a:rPr>
              <a:t>per gli interventi di </a:t>
            </a:r>
            <a:r>
              <a:rPr lang="it-IT" sz="1400" b="1" dirty="0">
                <a:solidFill>
                  <a:schemeClr val="tx1"/>
                </a:solidFill>
              </a:rPr>
              <a:t>miglioramento sismico</a:t>
            </a: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1400" b="1" dirty="0">
                <a:solidFill>
                  <a:srgbClr val="0070C0"/>
                </a:solidFill>
              </a:rPr>
              <a:t>Visto di conformità fiscale</a:t>
            </a:r>
          </a:p>
          <a:p>
            <a:r>
              <a:rPr lang="it-IT" sz="1400" dirty="0">
                <a:solidFill>
                  <a:schemeClr val="tx1"/>
                </a:solidFill>
              </a:rPr>
              <a:t>per </a:t>
            </a:r>
            <a:r>
              <a:rPr lang="it-IT" sz="1400" b="1" dirty="0">
                <a:solidFill>
                  <a:schemeClr val="tx1"/>
                </a:solidFill>
              </a:rPr>
              <a:t>tutti gli interventi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A9459E8C-867E-4597-BDF2-C020FA9035B8}"/>
              </a:ext>
            </a:extLst>
          </p:cNvPr>
          <p:cNvSpPr/>
          <p:nvPr/>
        </p:nvSpPr>
        <p:spPr>
          <a:xfrm>
            <a:off x="8230601" y="3824377"/>
            <a:ext cx="2471410" cy="28601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VENDE IL CREDITO D’IMPOSTA</a:t>
            </a:r>
          </a:p>
          <a:p>
            <a:pPr algn="ctr"/>
            <a:r>
              <a:rPr lang="it-IT" b="1" dirty="0"/>
              <a:t>a Banca o Intermediario finanziario o altro Soggetto </a:t>
            </a:r>
          </a:p>
        </p:txBody>
      </p: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DCBC430C-EF3C-4AD5-8CB9-249AC3ED1D6C}"/>
              </a:ext>
            </a:extLst>
          </p:cNvPr>
          <p:cNvCxnSpPr>
            <a:cxnSpLocks/>
          </p:cNvCxnSpPr>
          <p:nvPr/>
        </p:nvCxnSpPr>
        <p:spPr>
          <a:xfrm>
            <a:off x="7845173" y="2840753"/>
            <a:ext cx="1597407" cy="983624"/>
          </a:xfrm>
          <a:prstGeom prst="straightConnector1">
            <a:avLst/>
          </a:prstGeom>
          <a:ln w="82550">
            <a:solidFill>
              <a:srgbClr val="FF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ccia angolare in su 58">
            <a:extLst>
              <a:ext uri="{FF2B5EF4-FFF2-40B4-BE49-F238E27FC236}">
                <a16:creationId xmlns:a16="http://schemas.microsoft.com/office/drawing/2014/main" id="{D00E1FC7-F59B-4EA5-B014-DBD28C22CECC}"/>
              </a:ext>
            </a:extLst>
          </p:cNvPr>
          <p:cNvSpPr/>
          <p:nvPr/>
        </p:nvSpPr>
        <p:spPr>
          <a:xfrm rot="5400000">
            <a:off x="559864" y="2474993"/>
            <a:ext cx="521312" cy="73152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60295E1-10BA-4CCA-8C5C-DB7C0F5C8F97}"/>
              </a:ext>
            </a:extLst>
          </p:cNvPr>
          <p:cNvSpPr txBox="1"/>
          <p:nvPr/>
        </p:nvSpPr>
        <p:spPr>
          <a:xfrm>
            <a:off x="338855" y="791922"/>
            <a:ext cx="587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070C0"/>
                </a:solidFill>
              </a:rPr>
              <a:t>TU</a:t>
            </a:r>
          </a:p>
        </p:txBody>
      </p:sp>
      <p:pic>
        <p:nvPicPr>
          <p:cNvPr id="2050" name="Picture 2" descr="Marchi Silvio | Ristrutturazione casa | Novità">
            <a:extLst>
              <a:ext uri="{FF2B5EF4-FFF2-40B4-BE49-F238E27FC236}">
                <a16:creationId xmlns:a16="http://schemas.microsoft.com/office/drawing/2014/main" id="{EC6D5B4B-DBDE-40AD-BE75-45406ADE6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45" y="515641"/>
            <a:ext cx="5382166" cy="229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30FD128D-64A3-4D35-A735-A115FA1D11DC}"/>
              </a:ext>
            </a:extLst>
          </p:cNvPr>
          <p:cNvCxnSpPr>
            <a:cxnSpLocks/>
          </p:cNvCxnSpPr>
          <p:nvPr/>
        </p:nvCxnSpPr>
        <p:spPr>
          <a:xfrm flipH="1">
            <a:off x="6400800" y="2840753"/>
            <a:ext cx="1444373" cy="983624"/>
          </a:xfrm>
          <a:prstGeom prst="straightConnector1">
            <a:avLst/>
          </a:prstGeom>
          <a:ln w="82550">
            <a:solidFill>
              <a:srgbClr val="FF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A460EEC-D008-4DD4-8C32-9ABCD6C6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2540" y="6501983"/>
            <a:ext cx="2743200" cy="365125"/>
          </a:xfrm>
        </p:spPr>
        <p:txBody>
          <a:bodyPr/>
          <a:lstStyle/>
          <a:p>
            <a:fld id="{8891592E-505A-48D6-8235-E59B75CA476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824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7018</TotalTime>
  <Words>395</Words>
  <Application>Microsoft Office PowerPoint</Application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Enrica Bimbatti</dc:creator>
  <cp:lastModifiedBy>Enrica Bimbatti - CONFINDUSTRIA EMILIA</cp:lastModifiedBy>
  <cp:revision>613</cp:revision>
  <cp:lastPrinted>2020-09-23T13:15:54Z</cp:lastPrinted>
  <dcterms:created xsi:type="dcterms:W3CDTF">2020-06-10T06:57:53Z</dcterms:created>
  <dcterms:modified xsi:type="dcterms:W3CDTF">2021-07-15T08:40:46Z</dcterms:modified>
</cp:coreProperties>
</file>