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7" r:id="rId5"/>
    <p:sldId id="286" r:id="rId6"/>
    <p:sldId id="285" r:id="rId7"/>
    <p:sldId id="569" r:id="rId8"/>
    <p:sldId id="524" r:id="rId9"/>
  </p:sldIdLst>
  <p:sldSz cx="12192000" cy="6858000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FF"/>
    <a:srgbClr val="FFF50F"/>
    <a:srgbClr val="F79646"/>
    <a:srgbClr val="000000"/>
    <a:srgbClr val="338DCD"/>
    <a:srgbClr val="C0504D"/>
    <a:srgbClr val="2BE92B"/>
    <a:srgbClr val="F5FD5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20" autoAdjust="0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ncesrv07\Economia_Costruzioni\SISMA-ECO%20BONUS\2022\Modello%20effetti%20Superbonu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Superbonus 110%:</a:t>
            </a:r>
          </a:p>
          <a:p>
            <a:pPr>
              <a:defRPr/>
            </a:pPr>
            <a:r>
              <a:rPr lang="it-IT"/>
              <a:t>Effetti sul bilancio</a:t>
            </a:r>
            <a:r>
              <a:rPr lang="it-IT" baseline="0"/>
              <a:t> dello Stato</a:t>
            </a:r>
            <a:endParaRPr lang="it-I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3.5090506866278015E-2"/>
          <c:y val="0.19038988154504366"/>
          <c:w val="0.93418113202292175"/>
          <c:h val="0.8096101184549563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F0E-4B94-8BBD-B12C583B0242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0E-4B94-8BBD-B12C583B0242}"/>
              </c:ext>
            </c:extLst>
          </c:dPt>
          <c:dLbls>
            <c:dLbl>
              <c:idx val="0"/>
              <c:layout>
                <c:manualLayout>
                  <c:x val="-1.1298219246194225E-3"/>
                  <c:y val="-3.678549099552949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481BDFB-3DBC-46C5-A4C3-B7279E1BFC9A}" type="CATEGORYNAME">
                      <a:rPr lang="en-US" sz="200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[NOME CATEGORIA]</a:t>
                    </a:fld>
                    <a:endParaRPr lang="en-US" sz="2000" baseline="0" dirty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fld id="{25A8D77E-841C-46BB-B2D1-7BBF95AA2E4F}" type="VALUE">
                      <a:rPr lang="en-US" sz="200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[VALORE]</a:t>
                    </a:fld>
                    <a:endParaRPr lang="en-US" sz="2000" dirty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err="1"/>
                      <a:t>mln</a:t>
                    </a:r>
                  </a:p>
                </c:rich>
              </c:tx>
              <c:numFmt formatCode="@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801441431413744"/>
                      <c:h val="0.362552785773336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F0E-4B94-8BBD-B12C583B0242}"/>
                </c:ext>
              </c:extLst>
            </c:dLbl>
            <c:dLbl>
              <c:idx val="1"/>
              <c:layout>
                <c:manualLayout>
                  <c:x val="7.0680227623725221E-3"/>
                  <c:y val="2.7589203280291043E-2"/>
                </c:manualLayout>
              </c:layout>
              <c:tx>
                <c:rich>
                  <a:bodyPr rot="0" spcFirstLastPara="1" vertOverflow="ellipsis" vert="horz" wrap="square" lIns="0" tIns="0" rIns="0" bIns="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8B91184-5B87-4D60-990A-209A29E1FC69}" type="CATEGORYNAME">
                      <a:rPr lang="en-US" sz="200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[NOME CATEGORIA]</a:t>
                    </a:fld>
                    <a:endParaRPr lang="en-US" sz="2000" baseline="0" dirty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fld id="{D865DB6D-B10F-4953-B727-149855B3D579}" type="VALUE">
                      <a:rPr lang="en-US" sz="200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[VALORE]</a:t>
                    </a:fld>
                    <a:endParaRPr lang="en-US" sz="2000" dirty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r>
                      <a:rPr lang="en-US" sz="2000" dirty="0" err="1"/>
                      <a:t>mln</a:t>
                    </a:r>
                  </a:p>
                </c:rich>
              </c:tx>
              <c:numFmt formatCode="@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471400943330602"/>
                      <c:h val="0.359487318742193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F0E-4B94-8BBD-B12C583B0242}"/>
                </c:ext>
              </c:extLst>
            </c:dLbl>
            <c:numFmt formatCode="@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Foglio4!$B$3:$B$4</c:f>
              <c:strCache>
                <c:ptCount val="2"/>
                <c:pt idx="0">
                  <c:v>Costo effettivo</c:v>
                </c:pt>
                <c:pt idx="1">
                  <c:v>Maggiori entrate</c:v>
                </c:pt>
              </c:strCache>
            </c:strRef>
          </c:cat>
          <c:val>
            <c:numRef>
              <c:f>Foglio4!$D$3:$D$4</c:f>
              <c:numCache>
                <c:formatCode>General</c:formatCode>
                <c:ptCount val="2"/>
                <c:pt idx="0">
                  <c:v>530</c:v>
                </c:pt>
                <c:pt idx="1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0E-4B94-8BBD-B12C583B024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3A817-E15B-4E49-AD1C-2CF746DB4DCB}" type="datetimeFigureOut">
              <a:rPr lang="it-IT" smtClean="0"/>
              <a:t>31/05/2023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339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31339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ECD52-3442-4602-B045-C30ED4F932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96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6" name="bg object 16"/>
          <p:cNvSpPr/>
          <p:nvPr userDrawn="1"/>
        </p:nvSpPr>
        <p:spPr>
          <a:xfrm>
            <a:off x="555803" y="1119502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324037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914400" y="2109829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109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914400" y="1014747"/>
            <a:ext cx="10363200" cy="245901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91634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909749" y="2104199"/>
            <a:ext cx="10327348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932327" y="2104200"/>
            <a:ext cx="5163675" cy="430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sz="2797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555803" y="1119502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147496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5200" y="2109829"/>
            <a:ext cx="5384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7" name="Holder 3"/>
          <p:cNvSpPr>
            <a:spLocks noGrp="1"/>
          </p:cNvSpPr>
          <p:nvPr>
            <p:ph type="body" idx="1"/>
          </p:nvPr>
        </p:nvSpPr>
        <p:spPr>
          <a:xfrm>
            <a:off x="914401" y="2109828"/>
            <a:ext cx="6092396" cy="245918"/>
          </a:xfrm>
        </p:spPr>
        <p:txBody>
          <a:bodyPr lIns="0" tIns="0" rIns="0" bIns="0"/>
          <a:lstStyle>
            <a:lvl1pPr algn="just">
              <a:defRPr sz="1598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804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430439"/>
          </a:xfrm>
        </p:spPr>
        <p:txBody>
          <a:bodyPr lIns="0" tIns="0" rIns="0" bIns="0"/>
          <a:lstStyle>
            <a:lvl1pPr>
              <a:defRPr sz="2797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3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8" name="bg object 16"/>
          <p:cNvSpPr/>
          <p:nvPr userDrawn="1"/>
        </p:nvSpPr>
        <p:spPr>
          <a:xfrm>
            <a:off x="555803" y="1119502"/>
            <a:ext cx="228600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2397"/>
          </a:p>
        </p:txBody>
      </p:sp>
    </p:spTree>
    <p:extLst>
      <p:ext uri="{BB962C8B-B14F-4D97-AF65-F5344CB8AC3E}">
        <p14:creationId xmlns:p14="http://schemas.microsoft.com/office/powerpoint/2010/main" val="170499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64000" y="2109828"/>
            <a:ext cx="8128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3"/>
          <p:cNvSpPr>
            <a:spLocks noGrp="1"/>
          </p:cNvSpPr>
          <p:nvPr>
            <p:ph type="body" idx="1"/>
          </p:nvPr>
        </p:nvSpPr>
        <p:spPr>
          <a:xfrm>
            <a:off x="914401" y="2718678"/>
            <a:ext cx="2641599" cy="327890"/>
          </a:xfrm>
        </p:spPr>
        <p:txBody>
          <a:bodyPr lIns="0" tIns="0" rIns="0" bIns="0"/>
          <a:lstStyle>
            <a:lvl1pPr algn="l">
              <a:defRPr sz="2131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168818"/>
            <a:ext cx="5384800" cy="225424"/>
          </a:xfrm>
        </p:spPr>
        <p:txBody>
          <a:bodyPr vert="horz"/>
          <a:lstStyle>
            <a:lvl1pPr>
              <a:defRPr sz="1465" b="1">
                <a:solidFill>
                  <a:srgbClr val="103676"/>
                </a:solidFill>
              </a:defRPr>
            </a:lvl1pPr>
            <a:lvl2pPr>
              <a:defRPr sz="1465">
                <a:solidFill>
                  <a:srgbClr val="103676"/>
                </a:solidFill>
              </a:defRPr>
            </a:lvl2pPr>
            <a:lvl3pPr>
              <a:defRPr sz="1465">
                <a:solidFill>
                  <a:srgbClr val="103676"/>
                </a:solidFill>
              </a:defRPr>
            </a:lvl3pPr>
            <a:lvl4pPr>
              <a:defRPr sz="1465">
                <a:solidFill>
                  <a:srgbClr val="103676"/>
                </a:solidFill>
              </a:defRPr>
            </a:lvl4pPr>
            <a:lvl5pPr>
              <a:defRPr sz="1465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393022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326" y="976703"/>
            <a:ext cx="10327348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8004" y="2137336"/>
            <a:ext cx="1035598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0" name="object 4"/>
          <p:cNvSpPr/>
          <p:nvPr userDrawn="1"/>
        </p:nvSpPr>
        <p:spPr>
          <a:xfrm>
            <a:off x="688163" y="6170147"/>
            <a:ext cx="0" cy="479468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11" name="object 5"/>
          <p:cNvSpPr/>
          <p:nvPr userDrawn="1"/>
        </p:nvSpPr>
        <p:spPr>
          <a:xfrm>
            <a:off x="11453283" y="6161080"/>
            <a:ext cx="0" cy="479468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 sz="2397"/>
          </a:p>
        </p:txBody>
      </p:sp>
      <p:grpSp>
        <p:nvGrpSpPr>
          <p:cNvPr id="12" name="object 6"/>
          <p:cNvGrpSpPr/>
          <p:nvPr userDrawn="1"/>
        </p:nvGrpSpPr>
        <p:grpSpPr>
          <a:xfrm>
            <a:off x="9272533" y="6153090"/>
            <a:ext cx="1875367" cy="477777"/>
            <a:chOff x="6954399" y="4620514"/>
            <a:chExt cx="1406525" cy="358775"/>
          </a:xfrm>
        </p:grpSpPr>
        <p:pic>
          <p:nvPicPr>
            <p:cNvPr id="13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71239" y="4666038"/>
              <a:ext cx="889608" cy="132600"/>
            </a:xfrm>
            <a:prstGeom prst="rect">
              <a:avLst/>
            </a:prstGeom>
          </p:spPr>
        </p:pic>
        <p:pic>
          <p:nvPicPr>
            <p:cNvPr id="14" name="object 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954399" y="4665009"/>
              <a:ext cx="211510" cy="134493"/>
            </a:xfrm>
            <a:prstGeom prst="rect">
              <a:avLst/>
            </a:prstGeom>
          </p:spPr>
        </p:pic>
        <p:pic>
          <p:nvPicPr>
            <p:cNvPr id="15" name="object 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87106" y="4663878"/>
              <a:ext cx="186319" cy="136715"/>
            </a:xfrm>
            <a:prstGeom prst="rect">
              <a:avLst/>
            </a:prstGeom>
          </p:spPr>
        </p:pic>
        <p:sp>
          <p:nvSpPr>
            <p:cNvPr id="17" name="object 10"/>
            <p:cNvSpPr/>
            <p:nvPr/>
          </p:nvSpPr>
          <p:spPr>
            <a:xfrm>
              <a:off x="7417752" y="4620514"/>
              <a:ext cx="11430" cy="358775"/>
            </a:xfrm>
            <a:custGeom>
              <a:avLst/>
              <a:gdLst/>
              <a:ahLst/>
              <a:cxnLst/>
              <a:rect l="l" t="t" r="r" b="b"/>
              <a:pathLst>
                <a:path w="11429" h="358775">
                  <a:moveTo>
                    <a:pt x="11188" y="0"/>
                  </a:moveTo>
                  <a:lnTo>
                    <a:pt x="0" y="0"/>
                  </a:lnTo>
                  <a:lnTo>
                    <a:pt x="0" y="358305"/>
                  </a:lnTo>
                  <a:lnTo>
                    <a:pt x="11188" y="358305"/>
                  </a:lnTo>
                  <a:lnTo>
                    <a:pt x="11188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endParaRPr sz="2397"/>
            </a:p>
          </p:txBody>
        </p:sp>
      </p:grpSp>
      <p:sp>
        <p:nvSpPr>
          <p:cNvPr id="20" name="Holder 7"/>
          <p:cNvSpPr>
            <a:spLocks noGrp="1"/>
          </p:cNvSpPr>
          <p:nvPr>
            <p:ph type="sldNum" sz="quarter" idx="4"/>
          </p:nvPr>
        </p:nvSpPr>
        <p:spPr>
          <a:xfrm>
            <a:off x="11480800" y="6168818"/>
            <a:ext cx="467360" cy="28690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731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01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8853">
        <a:defRPr>
          <a:latin typeface="+mn-lt"/>
          <a:ea typeface="+mn-ea"/>
          <a:cs typeface="+mn-cs"/>
        </a:defRPr>
      </a:lvl2pPr>
      <a:lvl3pPr marL="1217706">
        <a:defRPr>
          <a:latin typeface="+mn-lt"/>
          <a:ea typeface="+mn-ea"/>
          <a:cs typeface="+mn-cs"/>
        </a:defRPr>
      </a:lvl3pPr>
      <a:lvl4pPr marL="1826560">
        <a:defRPr>
          <a:latin typeface="+mn-lt"/>
          <a:ea typeface="+mn-ea"/>
          <a:cs typeface="+mn-cs"/>
        </a:defRPr>
      </a:lvl4pPr>
      <a:lvl5pPr marL="2435413">
        <a:defRPr>
          <a:latin typeface="+mn-lt"/>
          <a:ea typeface="+mn-ea"/>
          <a:cs typeface="+mn-cs"/>
        </a:defRPr>
      </a:lvl5pPr>
      <a:lvl6pPr marL="3044266">
        <a:defRPr>
          <a:latin typeface="+mn-lt"/>
          <a:ea typeface="+mn-ea"/>
          <a:cs typeface="+mn-cs"/>
        </a:defRPr>
      </a:lvl6pPr>
      <a:lvl7pPr marL="3653119">
        <a:defRPr>
          <a:latin typeface="+mn-lt"/>
          <a:ea typeface="+mn-ea"/>
          <a:cs typeface="+mn-cs"/>
        </a:defRPr>
      </a:lvl7pPr>
      <a:lvl8pPr marL="4261973">
        <a:defRPr>
          <a:latin typeface="+mn-lt"/>
          <a:ea typeface="+mn-ea"/>
          <a:cs typeface="+mn-cs"/>
        </a:defRPr>
      </a:lvl8pPr>
      <a:lvl9pPr marL="48708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/>
          <p:cNvGrpSpPr/>
          <p:nvPr/>
        </p:nvGrpSpPr>
        <p:grpSpPr>
          <a:xfrm>
            <a:off x="9186424" y="103878"/>
            <a:ext cx="2536868" cy="646455"/>
            <a:chOff x="2751545" y="382104"/>
            <a:chExt cx="2123109" cy="5410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31576" y="450782"/>
              <a:ext cx="1343078" cy="20016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1545" y="449267"/>
              <a:ext cx="319139" cy="20297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02780" y="447555"/>
              <a:ext cx="134404" cy="20642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3263608" y="382104"/>
              <a:ext cx="204470" cy="541020"/>
            </a:xfrm>
            <a:custGeom>
              <a:avLst/>
              <a:gdLst/>
              <a:ahLst/>
              <a:cxnLst/>
              <a:rect l="l" t="t" r="r" b="b"/>
              <a:pathLst>
                <a:path w="204470" h="541019">
                  <a:moveTo>
                    <a:pt x="120332" y="66941"/>
                  </a:moveTo>
                  <a:lnTo>
                    <a:pt x="0" y="66941"/>
                  </a:lnTo>
                  <a:lnTo>
                    <a:pt x="0" y="102501"/>
                  </a:lnTo>
                  <a:lnTo>
                    <a:pt x="0" y="150761"/>
                  </a:lnTo>
                  <a:lnTo>
                    <a:pt x="0" y="185051"/>
                  </a:lnTo>
                  <a:lnTo>
                    <a:pt x="0" y="234581"/>
                  </a:lnTo>
                  <a:lnTo>
                    <a:pt x="0" y="270141"/>
                  </a:lnTo>
                  <a:lnTo>
                    <a:pt x="120332" y="270141"/>
                  </a:lnTo>
                  <a:lnTo>
                    <a:pt x="120332" y="234581"/>
                  </a:lnTo>
                  <a:lnTo>
                    <a:pt x="35674" y="234581"/>
                  </a:lnTo>
                  <a:lnTo>
                    <a:pt x="35674" y="185051"/>
                  </a:lnTo>
                  <a:lnTo>
                    <a:pt x="107746" y="185051"/>
                  </a:lnTo>
                  <a:lnTo>
                    <a:pt x="107746" y="150761"/>
                  </a:lnTo>
                  <a:lnTo>
                    <a:pt x="35674" y="150761"/>
                  </a:lnTo>
                  <a:lnTo>
                    <a:pt x="35674" y="102501"/>
                  </a:lnTo>
                  <a:lnTo>
                    <a:pt x="120332" y="102501"/>
                  </a:lnTo>
                  <a:lnTo>
                    <a:pt x="120332" y="66941"/>
                  </a:lnTo>
                  <a:close/>
                </a:path>
                <a:path w="204470" h="541019">
                  <a:moveTo>
                    <a:pt x="204177" y="0"/>
                  </a:moveTo>
                  <a:lnTo>
                    <a:pt x="187312" y="0"/>
                  </a:lnTo>
                  <a:lnTo>
                    <a:pt x="187312" y="540804"/>
                  </a:lnTo>
                  <a:lnTo>
                    <a:pt x="204177" y="540804"/>
                  </a:lnTo>
                  <a:lnTo>
                    <a:pt x="204177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pPr defTabSz="608853"/>
              <a:endParaRPr sz="2397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object 4"/>
          <p:cNvSpPr/>
          <p:nvPr/>
        </p:nvSpPr>
        <p:spPr>
          <a:xfrm>
            <a:off x="-82066" y="3207916"/>
            <a:ext cx="12320121" cy="3650084"/>
          </a:xfrm>
          <a:custGeom>
            <a:avLst/>
            <a:gdLst>
              <a:gd name="connsiteX0" fmla="*/ 3358644 w 3359014"/>
              <a:gd name="connsiteY0" fmla="*/ 9548 h 4679149"/>
              <a:gd name="connsiteX1" fmla="*/ 192491 w 3359014"/>
              <a:gd name="connsiteY1" fmla="*/ 0 h 4679149"/>
              <a:gd name="connsiteX2" fmla="*/ 602304 w 3359014"/>
              <a:gd name="connsiteY2" fmla="*/ 1356375 h 4679149"/>
              <a:gd name="connsiteX3" fmla="*/ 0 w 3359014"/>
              <a:gd name="connsiteY3" fmla="*/ 1356375 h 4679149"/>
              <a:gd name="connsiteX4" fmla="*/ 0 w 3359014"/>
              <a:gd name="connsiteY4" fmla="*/ 2956206 h 4679149"/>
              <a:gd name="connsiteX5" fmla="*/ 1057726 w 3359014"/>
              <a:gd name="connsiteY5" fmla="*/ 2956206 h 4679149"/>
              <a:gd name="connsiteX6" fmla="*/ 1574539 w 3359014"/>
              <a:gd name="connsiteY6" fmla="*/ 4679149 h 4679149"/>
              <a:gd name="connsiteX7" fmla="*/ 3359014 w 3359014"/>
              <a:gd name="connsiteY7" fmla="*/ 4679149 h 4679149"/>
              <a:gd name="connsiteX8" fmla="*/ 3358644 w 3359014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6950210 w 9251498"/>
              <a:gd name="connsiteY5" fmla="*/ 2956206 h 4679149"/>
              <a:gd name="connsiteX6" fmla="*/ 0 w 9251498"/>
              <a:gd name="connsiteY6" fmla="*/ 4679149 h 4679149"/>
              <a:gd name="connsiteX7" fmla="*/ 9251498 w 9251498"/>
              <a:gd name="connsiteY7" fmla="*/ 4679149 h 4679149"/>
              <a:gd name="connsiteX8" fmla="*/ 9251128 w 9251498"/>
              <a:gd name="connsiteY8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1356375 h 4679149"/>
              <a:gd name="connsiteX4" fmla="*/ 5892484 w 9251498"/>
              <a:gd name="connsiteY4" fmla="*/ 2956206 h 4679149"/>
              <a:gd name="connsiteX5" fmla="*/ 0 w 9251498"/>
              <a:gd name="connsiteY5" fmla="*/ 4679149 h 4679149"/>
              <a:gd name="connsiteX6" fmla="*/ 9251498 w 9251498"/>
              <a:gd name="connsiteY6" fmla="*/ 4679149 h 4679149"/>
              <a:gd name="connsiteX7" fmla="*/ 9251128 w 9251498"/>
              <a:gd name="connsiteY7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6494788 w 9251498"/>
              <a:gd name="connsiteY2" fmla="*/ 1356375 h 4679149"/>
              <a:gd name="connsiteX3" fmla="*/ 5892484 w 9251498"/>
              <a:gd name="connsiteY3" fmla="*/ 2956206 h 4679149"/>
              <a:gd name="connsiteX4" fmla="*/ 0 w 9251498"/>
              <a:gd name="connsiteY4" fmla="*/ 4679149 h 4679149"/>
              <a:gd name="connsiteX5" fmla="*/ 9251498 w 9251498"/>
              <a:gd name="connsiteY5" fmla="*/ 4679149 h 4679149"/>
              <a:gd name="connsiteX6" fmla="*/ 9251128 w 9251498"/>
              <a:gd name="connsiteY6" fmla="*/ 9548 h 4679149"/>
              <a:gd name="connsiteX0" fmla="*/ 9251128 w 9251498"/>
              <a:gd name="connsiteY0" fmla="*/ 9548 h 4679149"/>
              <a:gd name="connsiteX1" fmla="*/ 6084975 w 9251498"/>
              <a:gd name="connsiteY1" fmla="*/ 0 h 4679149"/>
              <a:gd name="connsiteX2" fmla="*/ 5892484 w 9251498"/>
              <a:gd name="connsiteY2" fmla="*/ 2956206 h 4679149"/>
              <a:gd name="connsiteX3" fmla="*/ 0 w 9251498"/>
              <a:gd name="connsiteY3" fmla="*/ 4679149 h 4679149"/>
              <a:gd name="connsiteX4" fmla="*/ 9251498 w 9251498"/>
              <a:gd name="connsiteY4" fmla="*/ 4679149 h 4679149"/>
              <a:gd name="connsiteX5" fmla="*/ 9251128 w 9251498"/>
              <a:gd name="connsiteY5" fmla="*/ 9548 h 4679149"/>
              <a:gd name="connsiteX0" fmla="*/ 9251128 w 9251498"/>
              <a:gd name="connsiteY0" fmla="*/ 0 h 4669601"/>
              <a:gd name="connsiteX1" fmla="*/ 5892484 w 9251498"/>
              <a:gd name="connsiteY1" fmla="*/ 2946658 h 4669601"/>
              <a:gd name="connsiteX2" fmla="*/ 0 w 9251498"/>
              <a:gd name="connsiteY2" fmla="*/ 4669601 h 4669601"/>
              <a:gd name="connsiteX3" fmla="*/ 9251498 w 9251498"/>
              <a:gd name="connsiteY3" fmla="*/ 4669601 h 4669601"/>
              <a:gd name="connsiteX4" fmla="*/ 9251128 w 9251498"/>
              <a:gd name="connsiteY4" fmla="*/ 0 h 4669601"/>
              <a:gd name="connsiteX0" fmla="*/ 9232031 w 9251498"/>
              <a:gd name="connsiteY0" fmla="*/ 0 h 2740943"/>
              <a:gd name="connsiteX1" fmla="*/ 5892484 w 9251498"/>
              <a:gd name="connsiteY1" fmla="*/ 1018000 h 2740943"/>
              <a:gd name="connsiteX2" fmla="*/ 0 w 9251498"/>
              <a:gd name="connsiteY2" fmla="*/ 2740943 h 2740943"/>
              <a:gd name="connsiteX3" fmla="*/ 9251498 w 9251498"/>
              <a:gd name="connsiteY3" fmla="*/ 2740943 h 2740943"/>
              <a:gd name="connsiteX4" fmla="*/ 9232031 w 9251498"/>
              <a:gd name="connsiteY4" fmla="*/ 0 h 2740943"/>
              <a:gd name="connsiteX0" fmla="*/ 9232031 w 9251498"/>
              <a:gd name="connsiteY0" fmla="*/ 0 h 2740943"/>
              <a:gd name="connsiteX1" fmla="*/ 0 w 9251498"/>
              <a:gd name="connsiteY1" fmla="*/ 2740943 h 2740943"/>
              <a:gd name="connsiteX2" fmla="*/ 9251498 w 9251498"/>
              <a:gd name="connsiteY2" fmla="*/ 2740943 h 2740943"/>
              <a:gd name="connsiteX3" fmla="*/ 9232031 w 9251498"/>
              <a:gd name="connsiteY3" fmla="*/ 0 h 274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1498" h="2740943">
                <a:moveTo>
                  <a:pt x="9232031" y="0"/>
                </a:moveTo>
                <a:lnTo>
                  <a:pt x="0" y="2740943"/>
                </a:lnTo>
                <a:lnTo>
                  <a:pt x="9251498" y="2740943"/>
                </a:lnTo>
                <a:cubicBezTo>
                  <a:pt x="9251375" y="1184409"/>
                  <a:pt x="9232154" y="1556534"/>
                  <a:pt x="9232031" y="0"/>
                </a:cubicBezTo>
                <a:close/>
              </a:path>
            </a:pathLst>
          </a:custGeom>
          <a:blipFill dpi="0" rotWithShape="1">
            <a:blip r:embed="rId5">
              <a:alphaModFix amt="80000"/>
            </a:blip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08853"/>
            <a:endParaRPr sz="239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51" y="0"/>
            <a:ext cx="4473344" cy="6231394"/>
          </a:xfrm>
          <a:custGeom>
            <a:avLst/>
            <a:gdLst/>
            <a:ahLst/>
            <a:cxnLst/>
            <a:rect l="l" t="t" r="r" b="b"/>
            <a:pathLst>
              <a:path w="3359150" h="4679315">
                <a:moveTo>
                  <a:pt x="1821316" y="0"/>
                </a:moveTo>
                <a:lnTo>
                  <a:pt x="192491" y="0"/>
                </a:lnTo>
                <a:lnTo>
                  <a:pt x="602304" y="1356375"/>
                </a:lnTo>
                <a:lnTo>
                  <a:pt x="0" y="1356375"/>
                </a:lnTo>
                <a:lnTo>
                  <a:pt x="0" y="2956206"/>
                </a:lnTo>
                <a:lnTo>
                  <a:pt x="1057726" y="2956206"/>
                </a:lnTo>
                <a:lnTo>
                  <a:pt x="1574539" y="4679149"/>
                </a:lnTo>
                <a:lnTo>
                  <a:pt x="3359014" y="4679149"/>
                </a:lnTo>
                <a:lnTo>
                  <a:pt x="182131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pPr defTabSz="608853"/>
            <a:endParaRPr sz="239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6"/>
          <p:cNvSpPr/>
          <p:nvPr/>
        </p:nvSpPr>
        <p:spPr>
          <a:xfrm>
            <a:off x="2437608" y="-7409"/>
            <a:ext cx="6591630" cy="777800"/>
          </a:xfrm>
          <a:custGeom>
            <a:avLst/>
            <a:gdLst>
              <a:gd name="connsiteX0" fmla="*/ 0 w 6113748"/>
              <a:gd name="connsiteY0" fmla="*/ 0 h 350062"/>
              <a:gd name="connsiteX1" fmla="*/ 145980 w 6113748"/>
              <a:gd name="connsiteY1" fmla="*/ 350062 h 350062"/>
              <a:gd name="connsiteX2" fmla="*/ 6113748 w 6113748"/>
              <a:gd name="connsiteY2" fmla="*/ 349681 h 350062"/>
              <a:gd name="connsiteX3" fmla="*/ 5994838 w 6113748"/>
              <a:gd name="connsiteY3" fmla="*/ 800 h 350062"/>
              <a:gd name="connsiteX4" fmla="*/ 0 w 6113748"/>
              <a:gd name="connsiteY4" fmla="*/ 0 h 350062"/>
              <a:gd name="connsiteX0" fmla="*/ 0 w 6113748"/>
              <a:gd name="connsiteY0" fmla="*/ 0 h 350062"/>
              <a:gd name="connsiteX1" fmla="*/ 249215 w 6113748"/>
              <a:gd name="connsiteY1" fmla="*/ 350062 h 350062"/>
              <a:gd name="connsiteX2" fmla="*/ 6113748 w 6113748"/>
              <a:gd name="connsiteY2" fmla="*/ 349681 h 350062"/>
              <a:gd name="connsiteX3" fmla="*/ 5994838 w 6113748"/>
              <a:gd name="connsiteY3" fmla="*/ 800 h 350062"/>
              <a:gd name="connsiteX4" fmla="*/ 0 w 6113748"/>
              <a:gd name="connsiteY4" fmla="*/ 0 h 350062"/>
              <a:gd name="connsiteX0" fmla="*/ 0 w 6087939"/>
              <a:gd name="connsiteY0" fmla="*/ 7495 h 349262"/>
              <a:gd name="connsiteX1" fmla="*/ 223406 w 6087939"/>
              <a:gd name="connsiteY1" fmla="*/ 349262 h 349262"/>
              <a:gd name="connsiteX2" fmla="*/ 6087939 w 6087939"/>
              <a:gd name="connsiteY2" fmla="*/ 348881 h 349262"/>
              <a:gd name="connsiteX3" fmla="*/ 5969029 w 6087939"/>
              <a:gd name="connsiteY3" fmla="*/ 0 h 349262"/>
              <a:gd name="connsiteX4" fmla="*/ 0 w 6087939"/>
              <a:gd name="connsiteY4" fmla="*/ 7495 h 349262"/>
              <a:gd name="connsiteX0" fmla="*/ 0 w 6139556"/>
              <a:gd name="connsiteY0" fmla="*/ 7495 h 349262"/>
              <a:gd name="connsiteX1" fmla="*/ 223406 w 6139556"/>
              <a:gd name="connsiteY1" fmla="*/ 349262 h 349262"/>
              <a:gd name="connsiteX2" fmla="*/ 6139556 w 6139556"/>
              <a:gd name="connsiteY2" fmla="*/ 348881 h 349262"/>
              <a:gd name="connsiteX3" fmla="*/ 5969029 w 6139556"/>
              <a:gd name="connsiteY3" fmla="*/ 0 h 349262"/>
              <a:gd name="connsiteX4" fmla="*/ 0 w 6139556"/>
              <a:gd name="connsiteY4" fmla="*/ 7495 h 349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9556" h="349262">
                <a:moveTo>
                  <a:pt x="0" y="7495"/>
                </a:moveTo>
                <a:lnTo>
                  <a:pt x="223406" y="349262"/>
                </a:lnTo>
                <a:lnTo>
                  <a:pt x="6139556" y="348881"/>
                </a:lnTo>
                <a:lnTo>
                  <a:pt x="5969029" y="0"/>
                </a:lnTo>
                <a:lnTo>
                  <a:pt x="0" y="7495"/>
                </a:lnTo>
                <a:close/>
              </a:path>
            </a:pathLst>
          </a:custGeom>
          <a:solidFill>
            <a:srgbClr val="F2B01E"/>
          </a:solidFill>
        </p:spPr>
        <p:txBody>
          <a:bodyPr wrap="square" lIns="0" tIns="0" rIns="0" bIns="0" rtlCol="0"/>
          <a:lstStyle/>
          <a:p>
            <a:pPr defTabSz="608853"/>
            <a:endParaRPr sz="239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220025" y="1037297"/>
            <a:ext cx="184731" cy="461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/>
            <a:endParaRPr lang="it-IT" sz="239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8711794" y="270600"/>
            <a:ext cx="184731" cy="461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8853"/>
            <a:endParaRPr lang="it-IT" sz="239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Segnaposto testo 4">
            <a:extLst>
              <a:ext uri="{FF2B5EF4-FFF2-40B4-BE49-F238E27FC236}">
                <a16:creationId xmlns:a16="http://schemas.microsoft.com/office/drawing/2014/main" id="{0CDCD0B0-C7C1-429A-A2B4-B10949ACD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5193" y="4518505"/>
            <a:ext cx="5569200" cy="492443"/>
          </a:xfrm>
        </p:spPr>
        <p:txBody>
          <a:bodyPr/>
          <a:lstStyle/>
          <a:p>
            <a:r>
              <a:rPr lang="it-IT" sz="3200" b="1" i="1" dirty="0">
                <a:solidFill>
                  <a:schemeClr val="accent1">
                    <a:lumMod val="50000"/>
                  </a:schemeClr>
                </a:solidFill>
              </a:rPr>
              <a:t>Audizione dell’Ance</a:t>
            </a:r>
          </a:p>
        </p:txBody>
      </p:sp>
      <p:sp>
        <p:nvSpPr>
          <p:cNvPr id="11" name="object 11"/>
          <p:cNvSpPr/>
          <p:nvPr/>
        </p:nvSpPr>
        <p:spPr>
          <a:xfrm>
            <a:off x="4467231" y="5555478"/>
            <a:ext cx="2631578" cy="684109"/>
          </a:xfrm>
          <a:custGeom>
            <a:avLst/>
            <a:gdLst/>
            <a:ahLst/>
            <a:cxnLst/>
            <a:rect l="l" t="t" r="r" b="b"/>
            <a:pathLst>
              <a:path w="1976120" h="513714">
                <a:moveTo>
                  <a:pt x="393" y="0"/>
                </a:moveTo>
                <a:lnTo>
                  <a:pt x="0" y="513588"/>
                </a:lnTo>
                <a:lnTo>
                  <a:pt x="1860626" y="513588"/>
                </a:lnTo>
                <a:lnTo>
                  <a:pt x="1975586" y="166344"/>
                </a:lnTo>
                <a:lnTo>
                  <a:pt x="393" y="0"/>
                </a:lnTo>
                <a:close/>
              </a:path>
            </a:pathLst>
          </a:custGeom>
          <a:solidFill>
            <a:srgbClr val="183062">
              <a:alpha val="89999"/>
            </a:srgbClr>
          </a:solidFill>
        </p:spPr>
        <p:txBody>
          <a:bodyPr wrap="square" lIns="0" tIns="0" rIns="0" bIns="0" rtlCol="0"/>
          <a:lstStyle/>
          <a:p>
            <a:pPr defTabSz="608853"/>
            <a:endParaRPr sz="2397">
              <a:solidFill>
                <a:srgbClr val="103676"/>
              </a:solidFill>
              <a:latin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15369" y="5783658"/>
            <a:ext cx="1869672" cy="303951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 defTabSz="608853">
              <a:spcBef>
                <a:spcPts val="133"/>
              </a:spcBef>
            </a:pPr>
            <a:r>
              <a:rPr lang="it-IT" sz="1864" b="1" spc="-13" dirty="0">
                <a:solidFill>
                  <a:srgbClr val="FFFFFF"/>
                </a:solidFill>
                <a:latin typeface="Calibri"/>
                <a:cs typeface="Calibri"/>
              </a:rPr>
              <a:t>31 maggio 2023</a:t>
            </a:r>
            <a:endParaRPr sz="1864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EEA6D8C-4819-A7C6-0CE3-EF612669D889}"/>
              </a:ext>
            </a:extLst>
          </p:cNvPr>
          <p:cNvSpPr txBox="1"/>
          <p:nvPr/>
        </p:nvSpPr>
        <p:spPr>
          <a:xfrm>
            <a:off x="4429147" y="1777373"/>
            <a:ext cx="7376857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just">
              <a:defRPr sz="3200" b="1" i="1">
                <a:solidFill>
                  <a:schemeClr val="accent1">
                    <a:lumMod val="50000"/>
                  </a:schemeClr>
                </a:solidFill>
              </a:defRPr>
            </a:lvl1pPr>
            <a:lvl2pPr marL="608853"/>
            <a:lvl3pPr marL="1217706"/>
            <a:lvl4pPr marL="1826560"/>
            <a:lvl5pPr marL="2435413"/>
            <a:lvl6pPr marL="3044266"/>
            <a:lvl7pPr marL="3653119"/>
            <a:lvl8pPr marL="4261973"/>
            <a:lvl9pPr marL="4870826"/>
          </a:lstStyle>
          <a:p>
            <a:r>
              <a:rPr lang="it-IT" sz="2000" dirty="0"/>
              <a:t>VIII COMMISSIONE (AMBIENTE, TERRITORIO E LAVORI PUBBLICI)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D6B7DBE-2EEA-C4BE-6E68-303D264AF462}"/>
              </a:ext>
            </a:extLst>
          </p:cNvPr>
          <p:cNvSpPr txBox="1"/>
          <p:nvPr/>
        </p:nvSpPr>
        <p:spPr>
          <a:xfrm>
            <a:off x="4425193" y="1284930"/>
            <a:ext cx="737685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just">
              <a:defRPr sz="3200" b="1" i="1">
                <a:solidFill>
                  <a:schemeClr val="accent1">
                    <a:lumMod val="50000"/>
                  </a:schemeClr>
                </a:solidFill>
              </a:defRPr>
            </a:lvl1pPr>
            <a:lvl2pPr marL="608853"/>
            <a:lvl3pPr marL="1217706"/>
            <a:lvl4pPr marL="1826560"/>
            <a:lvl5pPr marL="2435413"/>
            <a:lvl6pPr marL="3044266"/>
            <a:lvl7pPr marL="3653119"/>
            <a:lvl8pPr marL="4261973"/>
            <a:lvl9pPr marL="4870826"/>
          </a:lstStyle>
          <a:p>
            <a:r>
              <a:rPr lang="it-IT" dirty="0"/>
              <a:t>Camera dei Deputati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425193" y="2722677"/>
            <a:ext cx="7176430" cy="1643850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0" tIns="101475" rIns="0" bIns="0" rtlCol="0">
            <a:spAutoFit/>
          </a:bodyPr>
          <a:lstStyle/>
          <a:p>
            <a:pPr marL="16913" marR="6765">
              <a:lnSpc>
                <a:spcPts val="3995"/>
              </a:lnSpc>
              <a:spcBef>
                <a:spcPts val="799"/>
              </a:spcBef>
            </a:pPr>
            <a:r>
              <a:rPr lang="it-IT" sz="3862" spc="-87" dirty="0">
                <a:solidFill>
                  <a:schemeClr val="accent6"/>
                </a:solidFill>
              </a:rPr>
              <a:t>Indagine conoscitiva sull'impatto ambientale degli incentivi in materia edilizia</a:t>
            </a:r>
            <a:endParaRPr lang="it-IT" sz="3862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D0A0B13-FEC3-5284-3BDA-1D3D7262A7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A15AF797-FD19-8626-E5A6-DD0E1A23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41301"/>
            <a:ext cx="10314614" cy="553998"/>
          </a:xfrm>
        </p:spPr>
        <p:txBody>
          <a:bodyPr/>
          <a:lstStyle/>
          <a:p>
            <a:r>
              <a:rPr lang="it-IT" sz="36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«Il Superbonus per le famiglie meno abbienti»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CE8033B-66AD-3677-BC4F-3A7F265E9BDD}"/>
              </a:ext>
            </a:extLst>
          </p:cNvPr>
          <p:cNvSpPr txBox="1"/>
          <p:nvPr/>
        </p:nvSpPr>
        <p:spPr>
          <a:xfrm>
            <a:off x="6592172" y="1709866"/>
            <a:ext cx="5384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dirty="0"/>
              <a:t>L’Ufficio parlamentare di bilancio ha svolto un’analisi sul  profilo distributivo del bonus ristrutturazioni e l’ecobonus ordinario fino al 2020 (senza possibilità di cessione), dalla quale emerge un profilo regressivo.</a:t>
            </a:r>
          </a:p>
          <a:p>
            <a:endParaRPr lang="it-IT" dirty="0"/>
          </a:p>
          <a:p>
            <a:r>
              <a:rPr lang="it-IT" dirty="0"/>
              <a:t>Infatti, </a:t>
            </a:r>
            <a:r>
              <a:rPr lang="it-IT" b="1" dirty="0"/>
              <a:t>la metà delle detrazioni tutali è stato fruito dal 10% più ricco dei contribuenti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Con la cessione questa distorsione non trova più evidenza, ed è </a:t>
            </a:r>
            <a:r>
              <a:rPr lang="it-IT" b="1" dirty="0"/>
              <a:t>aumentata in modo significativo la fruizione delle agevolazioni per il risparmio energetico nelle famiglie meno abbienti e nei Comuni a reddito più basso.</a:t>
            </a:r>
          </a:p>
          <a:p>
            <a:r>
              <a:rPr lang="it-IT" dirty="0"/>
              <a:t> 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132BDB00-72F8-C200-DF1E-07B7DF486BFE}"/>
              </a:ext>
            </a:extLst>
          </p:cNvPr>
          <p:cNvGrpSpPr/>
          <p:nvPr/>
        </p:nvGrpSpPr>
        <p:grpSpPr>
          <a:xfrm>
            <a:off x="674856" y="1281812"/>
            <a:ext cx="4815639" cy="4605395"/>
            <a:chOff x="0" y="0"/>
            <a:chExt cx="3634105" cy="3800475"/>
          </a:xfrm>
        </p:grpSpPr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B59D4FAC-1068-A56F-94F4-F99A1CB33B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634105" cy="38004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Casella di testo 2">
              <a:extLst>
                <a:ext uri="{FF2B5EF4-FFF2-40B4-BE49-F238E27FC236}">
                  <a16:creationId xmlns:a16="http://schemas.microsoft.com/office/drawing/2014/main" id="{071E6002-E2C2-5980-8E05-64F2E2274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8153" y="119269"/>
              <a:ext cx="2160270" cy="75374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UTILIZZO DEI BONUS EDILIZI SENZA POSSIBILITÀ DI CESSIONE DEL CREDITO MATURATO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Segnaposto testo 7">
            <a:extLst>
              <a:ext uri="{FF2B5EF4-FFF2-40B4-BE49-F238E27FC236}">
                <a16:creationId xmlns:a16="http://schemas.microsoft.com/office/drawing/2014/main" id="{BDD4A02A-77A6-AAE8-0547-CE66C3A7EE6E}"/>
              </a:ext>
            </a:extLst>
          </p:cNvPr>
          <p:cNvSpPr txBox="1">
            <a:spLocks/>
          </p:cNvSpPr>
          <p:nvPr/>
        </p:nvSpPr>
        <p:spPr>
          <a:xfrm>
            <a:off x="789015" y="6343010"/>
            <a:ext cx="5384800" cy="225424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>
              <a:defRPr sz="1465" b="1" i="0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1pPr>
            <a:lvl2pPr marL="608853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2pPr>
            <a:lvl3pPr marL="1217706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3pPr>
            <a:lvl4pPr marL="1826560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4pPr>
            <a:lvl5pPr marL="2435413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5pPr>
            <a:lvl6pPr marL="3044266">
              <a:defRPr>
                <a:latin typeface="+mn-lt"/>
                <a:ea typeface="+mn-ea"/>
                <a:cs typeface="+mn-cs"/>
              </a:defRPr>
            </a:lvl6pPr>
            <a:lvl7pPr marL="3653119">
              <a:defRPr>
                <a:latin typeface="+mn-lt"/>
                <a:ea typeface="+mn-ea"/>
                <a:cs typeface="+mn-cs"/>
              </a:defRPr>
            </a:lvl7pPr>
            <a:lvl8pPr marL="4261973">
              <a:defRPr>
                <a:latin typeface="+mn-lt"/>
                <a:ea typeface="+mn-ea"/>
                <a:cs typeface="+mn-cs"/>
              </a:defRPr>
            </a:lvl8pPr>
            <a:lvl9pPr marL="487082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kern="0">
                <a:latin typeface="Segoe UI Light" panose="020B0502040204020203" pitchFamily="34" charset="0"/>
                <a:cs typeface="Segoe UI Light" panose="020B0502040204020203" pitchFamily="34" charset="0"/>
              </a:rPr>
              <a:t>L’impatto ambientale degli incentivi in materia edilizia</a:t>
            </a:r>
            <a:endParaRPr lang="it-IT" kern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3C9361F-AD3F-56D3-B549-D1CA9D7B00A6}"/>
              </a:ext>
            </a:extLst>
          </p:cNvPr>
          <p:cNvSpPr txBox="1"/>
          <p:nvPr/>
        </p:nvSpPr>
        <p:spPr>
          <a:xfrm>
            <a:off x="576914" y="5858988"/>
            <a:ext cx="48156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sz="1200" dirty="0"/>
              <a:t>Fonte: Ufficio Parlamentare di Bilancio</a:t>
            </a:r>
          </a:p>
        </p:txBody>
      </p:sp>
      <p:sp>
        <p:nvSpPr>
          <p:cNvPr id="5" name="bg object 16">
            <a:extLst>
              <a:ext uri="{FF2B5EF4-FFF2-40B4-BE49-F238E27FC236}">
                <a16:creationId xmlns:a16="http://schemas.microsoft.com/office/drawing/2014/main" id="{8AD5290A-A7FB-55F1-5010-7F75D8789EB1}"/>
              </a:ext>
            </a:extLst>
          </p:cNvPr>
          <p:cNvSpPr/>
          <p:nvPr/>
        </p:nvSpPr>
        <p:spPr>
          <a:xfrm>
            <a:off x="230910" y="609043"/>
            <a:ext cx="228318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sz="2397">
              <a:solidFill>
                <a:srgbClr val="E27324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269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2FE415E0-1D3A-70CF-866E-8D079F5F0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552" y="1876036"/>
            <a:ext cx="3600000" cy="3960275"/>
          </a:xfrm>
          <a:prstGeom prst="rect">
            <a:avLst/>
          </a:prstGeom>
          <a:noFill/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B13531FE-53EF-23E5-063B-566BF76565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552" y="1876036"/>
            <a:ext cx="3600000" cy="3960275"/>
          </a:xfrm>
          <a:prstGeom prst="rect">
            <a:avLst/>
          </a:prstGeom>
          <a:noFill/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D0A0B13-FEC3-5284-3BDA-1D3D7262A7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A15AF797-FD19-8626-E5A6-DD0E1A23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42930"/>
            <a:ext cx="10314614" cy="553998"/>
          </a:xfrm>
        </p:spPr>
        <p:txBody>
          <a:bodyPr/>
          <a:lstStyle/>
          <a:p>
            <a:r>
              <a:rPr lang="it-IT" sz="3600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«Migliorate le case più energivore»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CE8033B-66AD-3677-BC4F-3A7F265E9BDD}"/>
              </a:ext>
            </a:extLst>
          </p:cNvPr>
          <p:cNvSpPr txBox="1"/>
          <p:nvPr/>
        </p:nvSpPr>
        <p:spPr>
          <a:xfrm>
            <a:off x="230910" y="1824848"/>
            <a:ext cx="45904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dirty="0"/>
              <a:t>Con il Superbonus 110%, circa </a:t>
            </a:r>
            <a:r>
              <a:rPr lang="it-IT" b="1" dirty="0"/>
              <a:t>il 60% degli investimenti ha riguardato edifici in classe energetica F o G</a:t>
            </a:r>
            <a:r>
              <a:rPr lang="it-IT" dirty="0"/>
              <a:t>, mentre un terzo ha interessato immobili in classe D o E.</a:t>
            </a:r>
          </a:p>
          <a:p>
            <a:endParaRPr lang="it-IT" dirty="0"/>
          </a:p>
          <a:p>
            <a:r>
              <a:rPr lang="it-IT" dirty="0"/>
              <a:t>In termini di risultati, </a:t>
            </a:r>
            <a:r>
              <a:rPr lang="it-IT" b="1" dirty="0"/>
              <a:t>il 60% degli edifici oggetto degli interventi sono ora in classe A</a:t>
            </a:r>
            <a:r>
              <a:rPr lang="it-IT" dirty="0"/>
              <a:t>, più di un quarto nelle classi B o C. </a:t>
            </a:r>
          </a:p>
        </p:txBody>
      </p:sp>
      <p:sp>
        <p:nvSpPr>
          <p:cNvPr id="10" name="Segnaposto testo 7">
            <a:extLst>
              <a:ext uri="{FF2B5EF4-FFF2-40B4-BE49-F238E27FC236}">
                <a16:creationId xmlns:a16="http://schemas.microsoft.com/office/drawing/2014/main" id="{7E2AD5FA-4BDE-B396-DC7E-5D8C5D8F52AD}"/>
              </a:ext>
            </a:extLst>
          </p:cNvPr>
          <p:cNvSpPr txBox="1">
            <a:spLocks/>
          </p:cNvSpPr>
          <p:nvPr/>
        </p:nvSpPr>
        <p:spPr>
          <a:xfrm>
            <a:off x="789015" y="6343010"/>
            <a:ext cx="5384800" cy="225424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>
              <a:defRPr sz="1465" b="1" i="0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1pPr>
            <a:lvl2pPr marL="608853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2pPr>
            <a:lvl3pPr marL="1217706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3pPr>
            <a:lvl4pPr marL="1826560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4pPr>
            <a:lvl5pPr marL="2435413">
              <a:defRPr sz="1465">
                <a:solidFill>
                  <a:srgbClr val="103676"/>
                </a:solidFill>
                <a:latin typeface="+mn-lt"/>
                <a:ea typeface="+mn-ea"/>
                <a:cs typeface="+mn-cs"/>
              </a:defRPr>
            </a:lvl5pPr>
            <a:lvl6pPr marL="3044266">
              <a:defRPr>
                <a:latin typeface="+mn-lt"/>
                <a:ea typeface="+mn-ea"/>
                <a:cs typeface="+mn-cs"/>
              </a:defRPr>
            </a:lvl6pPr>
            <a:lvl7pPr marL="3653119">
              <a:defRPr>
                <a:latin typeface="+mn-lt"/>
                <a:ea typeface="+mn-ea"/>
                <a:cs typeface="+mn-cs"/>
              </a:defRPr>
            </a:lvl7pPr>
            <a:lvl8pPr marL="4261973">
              <a:defRPr>
                <a:latin typeface="+mn-lt"/>
                <a:ea typeface="+mn-ea"/>
                <a:cs typeface="+mn-cs"/>
              </a:defRPr>
            </a:lvl8pPr>
            <a:lvl9pPr marL="487082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kern="0">
                <a:latin typeface="Segoe UI Light" panose="020B0502040204020203" pitchFamily="34" charset="0"/>
                <a:cs typeface="Segoe UI Light" panose="020B0502040204020203" pitchFamily="34" charset="0"/>
              </a:rPr>
              <a:t>L’impatto ambientale degli incentivi in materia edilizia</a:t>
            </a:r>
            <a:endParaRPr lang="it-IT" kern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4423618-C8B4-B2FA-9AF7-E34F3DB14643}"/>
              </a:ext>
            </a:extLst>
          </p:cNvPr>
          <p:cNvSpPr txBox="1"/>
          <p:nvPr/>
        </p:nvSpPr>
        <p:spPr>
          <a:xfrm>
            <a:off x="7546207" y="5590090"/>
            <a:ext cx="22720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sz="1000" dirty="0"/>
              <a:t>Fonte: Ufficio Parlamentare di Bilancio</a:t>
            </a:r>
          </a:p>
        </p:txBody>
      </p:sp>
      <p:sp>
        <p:nvSpPr>
          <p:cNvPr id="4" name="bg object 16">
            <a:extLst>
              <a:ext uri="{FF2B5EF4-FFF2-40B4-BE49-F238E27FC236}">
                <a16:creationId xmlns:a16="http://schemas.microsoft.com/office/drawing/2014/main" id="{EF8F8460-D7F0-55BD-3FC3-659C591C78A8}"/>
              </a:ext>
            </a:extLst>
          </p:cNvPr>
          <p:cNvSpPr/>
          <p:nvPr/>
        </p:nvSpPr>
        <p:spPr>
          <a:xfrm>
            <a:off x="230910" y="609043"/>
            <a:ext cx="228318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sz="2397">
              <a:solidFill>
                <a:srgbClr val="E27324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744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05CB527-86B5-FC97-7AA4-208FDD0944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08853"/>
            <a:fld id="{B6F15528-21DE-4FAA-801E-634DDDAF4B2B}" type="slidenum">
              <a:rPr lang="it-IT">
                <a:latin typeface="Calibri"/>
              </a:rPr>
              <a:pPr defTabSz="608853"/>
              <a:t>4</a:t>
            </a:fld>
            <a:endParaRPr lang="it-IT" dirty="0">
              <a:latin typeface="Calibri"/>
            </a:endParaRPr>
          </a:p>
        </p:txBody>
      </p:sp>
      <p:sp>
        <p:nvSpPr>
          <p:cNvPr id="17" name="Titolo 1">
            <a:extLst>
              <a:ext uri="{FF2B5EF4-FFF2-40B4-BE49-F238E27FC236}">
                <a16:creationId xmlns:a16="http://schemas.microsoft.com/office/drawing/2014/main" id="{A14415E1-F42B-48C6-AE2C-C235E8B8D35E}"/>
              </a:ext>
            </a:extLst>
          </p:cNvPr>
          <p:cNvSpPr txBox="1">
            <a:spLocks/>
          </p:cNvSpPr>
          <p:nvPr/>
        </p:nvSpPr>
        <p:spPr>
          <a:xfrm>
            <a:off x="540000" y="446203"/>
            <a:ext cx="9560306" cy="553998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defPPr>
              <a:defRPr lang="it-IT"/>
            </a:defPPr>
            <a:lvl1pPr>
              <a:defRPr sz="3600" b="1" i="0">
                <a:solidFill>
                  <a:schemeClr val="tx2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defRPr>
            </a:lvl1pPr>
          </a:lstStyle>
          <a:p>
            <a:r>
              <a:rPr lang="it-IT" dirty="0"/>
              <a:t>«Migliorate le case di residenza»</a:t>
            </a: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29480545-4E27-CDA1-4749-E68FC6F95C7F}"/>
              </a:ext>
            </a:extLst>
          </p:cNvPr>
          <p:cNvSpPr txBox="1">
            <a:spLocks/>
          </p:cNvSpPr>
          <p:nvPr/>
        </p:nvSpPr>
        <p:spPr>
          <a:xfrm>
            <a:off x="7389091" y="2298583"/>
            <a:ext cx="4478417" cy="206199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b="1" dirty="0"/>
              <a:t>Oltre l’80% degli edifici che hanno usufruito del Superbonus sono prime case</a:t>
            </a:r>
            <a:r>
              <a:rPr lang="it-IT" dirty="0"/>
              <a:t>, dove le famiglie vivono abitualmente.</a:t>
            </a:r>
          </a:p>
          <a:p>
            <a:endParaRPr lang="it-IT" dirty="0"/>
          </a:p>
          <a:p>
            <a:r>
              <a:rPr lang="it-IT" dirty="0"/>
              <a:t>D’altronde, il risparmio energetico dipende dalla durata dell’occupazione dell’immobile </a:t>
            </a: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4CAF1EE-5267-5EBD-8B4D-42DA2B77E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291" y="1164559"/>
            <a:ext cx="6024984" cy="5578053"/>
          </a:xfrm>
          <a:prstGeom prst="rect">
            <a:avLst/>
          </a:prstGeom>
        </p:spPr>
      </p:pic>
      <p:sp>
        <p:nvSpPr>
          <p:cNvPr id="4" name="bg object 16">
            <a:extLst>
              <a:ext uri="{FF2B5EF4-FFF2-40B4-BE49-F238E27FC236}">
                <a16:creationId xmlns:a16="http://schemas.microsoft.com/office/drawing/2014/main" id="{9C45C647-13E0-12DC-D937-68A89A4D5084}"/>
              </a:ext>
            </a:extLst>
          </p:cNvPr>
          <p:cNvSpPr/>
          <p:nvPr/>
        </p:nvSpPr>
        <p:spPr>
          <a:xfrm>
            <a:off x="230910" y="609043"/>
            <a:ext cx="228318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sz="2397">
              <a:solidFill>
                <a:srgbClr val="E27324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90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C725608A-6416-4E16-A1DA-A8EB2DF1C2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712605"/>
              </p:ext>
            </p:extLst>
          </p:nvPr>
        </p:nvGraphicFramePr>
        <p:xfrm>
          <a:off x="1154545" y="1446631"/>
          <a:ext cx="4428574" cy="510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540000" y="446203"/>
            <a:ext cx="10879466" cy="553998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defPPr>
              <a:defRPr lang="it-IT"/>
            </a:defPPr>
            <a:lvl1pPr>
              <a:defRPr sz="3600" b="1" i="0">
                <a:solidFill>
                  <a:schemeClr val="tx2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defRPr>
            </a:lvl1pPr>
          </a:lstStyle>
          <a:p>
            <a:r>
              <a:rPr lang="it-IT" dirty="0"/>
              <a:t>«Il superbonus ha sostenuto il bilancio pubblico»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2215B91-B939-F80D-F5EB-CDDAF8041028}"/>
              </a:ext>
            </a:extLst>
          </p:cNvPr>
          <p:cNvSpPr txBox="1"/>
          <p:nvPr/>
        </p:nvSpPr>
        <p:spPr>
          <a:xfrm>
            <a:off x="6608883" y="2729005"/>
            <a:ext cx="45246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dirty="0"/>
              <a:t>Un modello empirico elaborato da Ance dimostra che </a:t>
            </a:r>
            <a:r>
              <a:rPr lang="it-IT" b="1" dirty="0"/>
              <a:t>il costo effettivo a carico del bilancio dello Stato è pari al 53% dell’investimento</a:t>
            </a:r>
            <a:r>
              <a:rPr lang="it-IT" dirty="0"/>
              <a:t>, mentre </a:t>
            </a:r>
            <a:r>
              <a:rPr lang="it-IT" b="1" dirty="0"/>
              <a:t>il restante 47% è recuperato dall’erario, come nuove tasse, IVA e contributi vari, entro il primo anno</a:t>
            </a:r>
            <a:r>
              <a:rPr lang="it-IT" dirty="0"/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F97D56E-628E-4AAB-76B4-63CBE25F2817}"/>
              </a:ext>
            </a:extLst>
          </p:cNvPr>
          <p:cNvSpPr txBox="1"/>
          <p:nvPr/>
        </p:nvSpPr>
        <p:spPr>
          <a:xfrm>
            <a:off x="2460137" y="3698501"/>
            <a:ext cx="18173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Ogni</a:t>
            </a:r>
          </a:p>
          <a:p>
            <a:pPr algn="ctr"/>
            <a:r>
              <a:rPr lang="it-IT" sz="2400" b="1" dirty="0"/>
              <a:t>MILIARDO speso dallo Stato</a:t>
            </a:r>
          </a:p>
        </p:txBody>
      </p:sp>
      <p:sp>
        <p:nvSpPr>
          <p:cNvPr id="4" name="bg object 16">
            <a:extLst>
              <a:ext uri="{FF2B5EF4-FFF2-40B4-BE49-F238E27FC236}">
                <a16:creationId xmlns:a16="http://schemas.microsoft.com/office/drawing/2014/main" id="{21037E79-34CE-FEE7-9039-6E9C2D482FEF}"/>
              </a:ext>
            </a:extLst>
          </p:cNvPr>
          <p:cNvSpPr/>
          <p:nvPr/>
        </p:nvSpPr>
        <p:spPr>
          <a:xfrm>
            <a:off x="230910" y="609043"/>
            <a:ext cx="228318" cy="228318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8853"/>
            <a:endParaRPr sz="2397">
              <a:solidFill>
                <a:srgbClr val="E27324"/>
              </a:solidFill>
              <a:latin typeface="Calibri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64DE8BB-5231-8C48-2F58-10298869405A}"/>
              </a:ext>
            </a:extLst>
          </p:cNvPr>
          <p:cNvSpPr txBox="1"/>
          <p:nvPr/>
        </p:nvSpPr>
        <p:spPr>
          <a:xfrm>
            <a:off x="1378192" y="6552095"/>
            <a:ext cx="48156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>
                <a:effectLst/>
                <a:latin typeface="Segoe UI Light" panose="020B0502040204020203" pitchFamily="34" charset="0"/>
                <a:ea typeface="Calibri" panose="020F0502020204030204" pitchFamily="34" charset="0"/>
              </a:defRPr>
            </a:lvl1pPr>
          </a:lstStyle>
          <a:p>
            <a:r>
              <a:rPr lang="it-IT" sz="1200" dirty="0"/>
              <a:t>Fonte: Ance</a:t>
            </a:r>
          </a:p>
        </p:txBody>
      </p:sp>
    </p:spTree>
    <p:extLst>
      <p:ext uri="{BB962C8B-B14F-4D97-AF65-F5344CB8AC3E}">
        <p14:creationId xmlns:p14="http://schemas.microsoft.com/office/powerpoint/2010/main" val="134345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498A">
            <a:alpha val="25000"/>
          </a:srgbClr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92bae15-5598-485a-9c76-54e8bdb969d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FFE999177614B41B94BBF6609490524" ma:contentTypeVersion="13" ma:contentTypeDescription="Creare un nuovo documento." ma:contentTypeScope="" ma:versionID="3bcf69fdfa06960e3fe4d57066ab0a55">
  <xsd:schema xmlns:xsd="http://www.w3.org/2001/XMLSchema" xmlns:xs="http://www.w3.org/2001/XMLSchema" xmlns:p="http://schemas.microsoft.com/office/2006/metadata/properties" xmlns:ns3="492bae15-5598-485a-9c76-54e8bdb969d7" xmlns:ns4="c72c661e-89b9-4434-ac67-341d059022fd" targetNamespace="http://schemas.microsoft.com/office/2006/metadata/properties" ma:root="true" ma:fieldsID="006c2e5ccae0df9682d8eabd3505af4b" ns3:_="" ns4:_="">
    <xsd:import namespace="492bae15-5598-485a-9c76-54e8bdb969d7"/>
    <xsd:import namespace="c72c661e-89b9-4434-ac67-341d059022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2bae15-5598-485a-9c76-54e8bdb969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2c661e-89b9-4434-ac67-341d059022f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0232DA-1B12-4815-A681-7823A5C27C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BF686D-C420-4BDC-AC66-7CDF2EAF4010}">
  <ds:schemaRefs>
    <ds:schemaRef ds:uri="492bae15-5598-485a-9c76-54e8bdb969d7"/>
    <ds:schemaRef ds:uri="http://purl.org/dc/terms/"/>
    <ds:schemaRef ds:uri="http://schemas.openxmlformats.org/package/2006/metadata/core-properties"/>
    <ds:schemaRef ds:uri="c72c661e-89b9-4434-ac67-341d059022fd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C08AA66-333D-4BF6-9B46-DD182BEBC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2bae15-5598-485a-9c76-54e8bdb969d7"/>
    <ds:schemaRef ds:uri="c72c661e-89b9-4434-ac67-341d059022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15712</TotalTime>
  <Words>348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Calibri</vt:lpstr>
      <vt:lpstr>Segoe UI Light</vt:lpstr>
      <vt:lpstr>Office Theme</vt:lpstr>
      <vt:lpstr>Indagine conoscitiva sull'impatto ambientale degli incentivi in materia edilizia</vt:lpstr>
      <vt:lpstr>«Il Superbonus per le famiglie meno abbienti»</vt:lpstr>
      <vt:lpstr>«Migliorate le case più energivore»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delle aziende costituite dopo il 01.07.2021</dc:title>
  <dc:creator>Innamorati Simone</dc:creator>
  <cp:lastModifiedBy>ANCE</cp:lastModifiedBy>
  <cp:revision>57</cp:revision>
  <cp:lastPrinted>2023-05-31T09:24:44Z</cp:lastPrinted>
  <dcterms:created xsi:type="dcterms:W3CDTF">2021-12-09T11:33:53Z</dcterms:created>
  <dcterms:modified xsi:type="dcterms:W3CDTF">2023-05-31T09:25:24Z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0x0101000FFE999177614B41B94BBF6609490524</vt:lpwstr>
  </property>
</Properties>
</file>