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30"/>
  </p:notesMasterIdLst>
  <p:handoutMasterIdLst>
    <p:handoutMasterId r:id="rId31"/>
  </p:handoutMasterIdLst>
  <p:sldIdLst>
    <p:sldId id="292" r:id="rId2"/>
    <p:sldId id="275" r:id="rId3"/>
    <p:sldId id="276" r:id="rId4"/>
    <p:sldId id="300" r:id="rId5"/>
    <p:sldId id="263" r:id="rId6"/>
    <p:sldId id="302" r:id="rId7"/>
    <p:sldId id="301" r:id="rId8"/>
    <p:sldId id="294" r:id="rId9"/>
    <p:sldId id="356" r:id="rId10"/>
    <p:sldId id="299" r:id="rId11"/>
    <p:sldId id="357" r:id="rId12"/>
    <p:sldId id="296" r:id="rId13"/>
    <p:sldId id="358" r:id="rId14"/>
    <p:sldId id="360" r:id="rId15"/>
    <p:sldId id="297" r:id="rId16"/>
    <p:sldId id="363" r:id="rId17"/>
    <p:sldId id="361" r:id="rId18"/>
    <p:sldId id="362" r:id="rId19"/>
    <p:sldId id="298" r:id="rId20"/>
    <p:sldId id="364" r:id="rId21"/>
    <p:sldId id="334" r:id="rId22"/>
    <p:sldId id="335" r:id="rId23"/>
    <p:sldId id="295" r:id="rId24"/>
    <p:sldId id="354" r:id="rId25"/>
    <p:sldId id="353" r:id="rId26"/>
    <p:sldId id="355" r:id="rId27"/>
    <p:sldId id="287" r:id="rId28"/>
    <p:sldId id="365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4A5EE6"/>
    <a:srgbClr val="132BDC"/>
    <a:srgbClr val="DCE0FC"/>
    <a:srgbClr val="FDF200"/>
    <a:srgbClr val="80FBE5"/>
    <a:srgbClr val="3CF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9" autoAdjust="0"/>
  </p:normalViewPr>
  <p:slideViewPr>
    <p:cSldViewPr snapToGrid="0">
      <p:cViewPr varScale="1">
        <p:scale>
          <a:sx n="82" d="100"/>
          <a:sy n="82" d="100"/>
        </p:scale>
        <p:origin x="1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1B511-3297-4CE8-AAEC-591AC916ED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75024-8427-4390-918A-ABDCA1E8175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Il rafforzamento dell’obbligo di consegnare l’assicurazione postuma decennale </a:t>
          </a:r>
          <a:r>
            <a:rPr lang="it-IT" dirty="0"/>
            <a:t>che è sancito a pena di nullità (che può essere rilevata solo dall’acquirente) del  contratto di trasferimento immobiliare</a:t>
          </a:r>
          <a:endParaRPr lang="en-US" dirty="0"/>
        </a:p>
      </dgm:t>
    </dgm:pt>
    <dgm:pt modelId="{2A3DC3B2-2A90-422B-A180-356471F64691}" type="parTrans" cxnId="{BE2A9D04-3331-41BE-9083-7CBE27E68867}">
      <dgm:prSet/>
      <dgm:spPr/>
      <dgm:t>
        <a:bodyPr/>
        <a:lstStyle/>
        <a:p>
          <a:endParaRPr lang="en-US"/>
        </a:p>
      </dgm:t>
    </dgm:pt>
    <dgm:pt modelId="{B940881C-8BAC-46C2-BDC1-C5E3F467194E}" type="sibTrans" cxnId="{BE2A9D04-3331-41BE-9083-7CBE27E68867}">
      <dgm:prSet/>
      <dgm:spPr/>
      <dgm:t>
        <a:bodyPr/>
        <a:lstStyle/>
        <a:p>
          <a:endParaRPr lang="en-US"/>
        </a:p>
      </dgm:t>
    </dgm:pt>
    <dgm:pt modelId="{1ED4B4BB-27CC-42CD-BD2D-44E21D11BE2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Il collegamento tra la consegna della postuma decennale e la fideiussione: </a:t>
          </a:r>
          <a:r>
            <a:rPr lang="it-IT" dirty="0"/>
            <a:t>i)</a:t>
          </a:r>
          <a:r>
            <a:rPr lang="it-IT" b="1" dirty="0"/>
            <a:t> </a:t>
          </a:r>
          <a:r>
            <a:rPr lang="it-IT" dirty="0"/>
            <a:t>che garantisce anche contro l’inadempimento dell’obbligo assicurativo, ii) può essere escussa in caso di mancata consegna e di suo recesso dal contratto</a:t>
          </a:r>
          <a:endParaRPr lang="en-US" dirty="0"/>
        </a:p>
      </dgm:t>
    </dgm:pt>
    <dgm:pt modelId="{456170D1-E2B6-4DED-8E05-8248F3A06003}" type="parTrans" cxnId="{A75352D5-BD59-44BC-8D3E-2278D2173DB2}">
      <dgm:prSet/>
      <dgm:spPr/>
      <dgm:t>
        <a:bodyPr/>
        <a:lstStyle/>
        <a:p>
          <a:endParaRPr lang="en-US"/>
        </a:p>
      </dgm:t>
    </dgm:pt>
    <dgm:pt modelId="{155C8E71-13B5-4C89-851B-15DB58700A31}" type="sibTrans" cxnId="{A75352D5-BD59-44BC-8D3E-2278D2173DB2}">
      <dgm:prSet/>
      <dgm:spPr/>
      <dgm:t>
        <a:bodyPr/>
        <a:lstStyle/>
        <a:p>
          <a:endParaRPr lang="en-US"/>
        </a:p>
      </dgm:t>
    </dgm:pt>
    <dgm:pt modelId="{ED7EFF7B-C354-46CE-BB97-AB64EE077C2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La forma vincolata del contratto preliminare per atto pubblico o per scrittura privata autenticata</a:t>
          </a:r>
          <a:r>
            <a:rPr lang="it-IT"/>
            <a:t> che pone il notaio quale garante del rispetto della disciplina di tutela dell’acquirente</a:t>
          </a:r>
          <a:endParaRPr lang="en-US"/>
        </a:p>
      </dgm:t>
    </dgm:pt>
    <dgm:pt modelId="{1AE0B4EB-5EAB-459B-96FF-CE5CECACB7B9}" type="parTrans" cxnId="{1367475C-D82B-4A64-8557-BE2994B772A2}">
      <dgm:prSet/>
      <dgm:spPr/>
      <dgm:t>
        <a:bodyPr/>
        <a:lstStyle/>
        <a:p>
          <a:endParaRPr lang="en-US"/>
        </a:p>
      </dgm:t>
    </dgm:pt>
    <dgm:pt modelId="{F7E92FC7-E1B7-4A6E-B61E-3789DAA57DAE}" type="sibTrans" cxnId="{1367475C-D82B-4A64-8557-BE2994B772A2}">
      <dgm:prSet/>
      <dgm:spPr/>
      <dgm:t>
        <a:bodyPr/>
        <a:lstStyle/>
        <a:p>
          <a:endParaRPr lang="en-US"/>
        </a:p>
      </dgm:t>
    </dgm:pt>
    <dgm:pt modelId="{3220B0F5-7532-48B3-8DD9-65A570C5E2B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La previsione di un </a:t>
          </a:r>
          <a:r>
            <a:rPr lang="it-IT" b="1" dirty="0"/>
            <a:t>modello standard ministeriale </a:t>
          </a:r>
          <a:r>
            <a:rPr lang="it-IT" dirty="0"/>
            <a:t>di fideiussione e di assicurazione decennale</a:t>
          </a:r>
          <a:endParaRPr lang="en-US" dirty="0"/>
        </a:p>
      </dgm:t>
    </dgm:pt>
    <dgm:pt modelId="{179E6103-4EF3-4F3F-9018-A85E27407487}" type="parTrans" cxnId="{2C066043-255F-4E1F-AE5D-65DA8CFAC983}">
      <dgm:prSet/>
      <dgm:spPr/>
      <dgm:t>
        <a:bodyPr/>
        <a:lstStyle/>
        <a:p>
          <a:endParaRPr lang="en-US"/>
        </a:p>
      </dgm:t>
    </dgm:pt>
    <dgm:pt modelId="{7D5C9A70-1D17-4F86-A1C3-9400BADDC850}" type="sibTrans" cxnId="{2C066043-255F-4E1F-AE5D-65DA8CFAC983}">
      <dgm:prSet/>
      <dgm:spPr/>
      <dgm:t>
        <a:bodyPr/>
        <a:lstStyle/>
        <a:p>
          <a:endParaRPr lang="en-US"/>
        </a:p>
      </dgm:t>
    </dgm:pt>
    <dgm:pt modelId="{6B524B5C-2A6B-4338-B088-7714A79A93D2}" type="pres">
      <dgm:prSet presAssocID="{D051B511-3297-4CE8-AAEC-591AC916ED94}" presName="root" presStyleCnt="0">
        <dgm:presLayoutVars>
          <dgm:dir/>
          <dgm:resizeHandles val="exact"/>
        </dgm:presLayoutVars>
      </dgm:prSet>
      <dgm:spPr/>
    </dgm:pt>
    <dgm:pt modelId="{15C849C2-D8D4-4238-ADFF-418C2FECD1A0}" type="pres">
      <dgm:prSet presAssocID="{49B75024-8427-4390-918A-ABDCA1E81755}" presName="compNode" presStyleCnt="0"/>
      <dgm:spPr/>
    </dgm:pt>
    <dgm:pt modelId="{17C52617-B49E-4181-BEA2-8E46F3312E38}" type="pres">
      <dgm:prSet presAssocID="{49B75024-8427-4390-918A-ABDCA1E81755}" presName="bgRect" presStyleLbl="bgShp" presStyleIdx="0" presStyleCnt="4"/>
      <dgm:spPr/>
    </dgm:pt>
    <dgm:pt modelId="{4CA8328D-BAB3-410C-85F1-6FEB9271AAE5}" type="pres">
      <dgm:prSet presAssocID="{49B75024-8427-4390-918A-ABDCA1E817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08A943A9-0209-49AC-A869-BC446267243B}" type="pres">
      <dgm:prSet presAssocID="{49B75024-8427-4390-918A-ABDCA1E81755}" presName="spaceRect" presStyleCnt="0"/>
      <dgm:spPr/>
    </dgm:pt>
    <dgm:pt modelId="{5A825973-5C1A-4965-B48D-F09B7F016112}" type="pres">
      <dgm:prSet presAssocID="{49B75024-8427-4390-918A-ABDCA1E81755}" presName="parTx" presStyleLbl="revTx" presStyleIdx="0" presStyleCnt="4">
        <dgm:presLayoutVars>
          <dgm:chMax val="0"/>
          <dgm:chPref val="0"/>
        </dgm:presLayoutVars>
      </dgm:prSet>
      <dgm:spPr/>
    </dgm:pt>
    <dgm:pt modelId="{2EE2A8CB-677C-469D-9488-8F08F1B4C42B}" type="pres">
      <dgm:prSet presAssocID="{B940881C-8BAC-46C2-BDC1-C5E3F467194E}" presName="sibTrans" presStyleCnt="0"/>
      <dgm:spPr/>
    </dgm:pt>
    <dgm:pt modelId="{418060F8-D3CC-4E4E-A538-14920A9D19AF}" type="pres">
      <dgm:prSet presAssocID="{1ED4B4BB-27CC-42CD-BD2D-44E21D11BE28}" presName="compNode" presStyleCnt="0"/>
      <dgm:spPr/>
    </dgm:pt>
    <dgm:pt modelId="{E1EFA0BF-308B-4A06-B93C-942DC0EB1C5E}" type="pres">
      <dgm:prSet presAssocID="{1ED4B4BB-27CC-42CD-BD2D-44E21D11BE28}" presName="bgRect" presStyleLbl="bgShp" presStyleIdx="1" presStyleCnt="4"/>
      <dgm:spPr/>
    </dgm:pt>
    <dgm:pt modelId="{8B3DD5C7-7CC0-40DE-9D15-A9A88C989146}" type="pres">
      <dgm:prSet presAssocID="{1ED4B4BB-27CC-42CD-BD2D-44E21D11BE2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34D531D5-CE5F-4A08-951E-3CE55B39DA74}" type="pres">
      <dgm:prSet presAssocID="{1ED4B4BB-27CC-42CD-BD2D-44E21D11BE28}" presName="spaceRect" presStyleCnt="0"/>
      <dgm:spPr/>
    </dgm:pt>
    <dgm:pt modelId="{DA4BC4C3-CB12-4062-B3CD-89772715A46D}" type="pres">
      <dgm:prSet presAssocID="{1ED4B4BB-27CC-42CD-BD2D-44E21D11BE28}" presName="parTx" presStyleLbl="revTx" presStyleIdx="1" presStyleCnt="4">
        <dgm:presLayoutVars>
          <dgm:chMax val="0"/>
          <dgm:chPref val="0"/>
        </dgm:presLayoutVars>
      </dgm:prSet>
      <dgm:spPr/>
    </dgm:pt>
    <dgm:pt modelId="{F113ABD5-B34B-4B03-811C-A3CD8C94D18E}" type="pres">
      <dgm:prSet presAssocID="{155C8E71-13B5-4C89-851B-15DB58700A31}" presName="sibTrans" presStyleCnt="0"/>
      <dgm:spPr/>
    </dgm:pt>
    <dgm:pt modelId="{CACB923F-3677-4120-AFC7-524CB41B63D0}" type="pres">
      <dgm:prSet presAssocID="{ED7EFF7B-C354-46CE-BB97-AB64EE077C26}" presName="compNode" presStyleCnt="0"/>
      <dgm:spPr/>
    </dgm:pt>
    <dgm:pt modelId="{538D7106-8B72-4666-890D-123B672CB177}" type="pres">
      <dgm:prSet presAssocID="{ED7EFF7B-C354-46CE-BB97-AB64EE077C26}" presName="bgRect" presStyleLbl="bgShp" presStyleIdx="2" presStyleCnt="4" custLinFactNeighborX="-613" custLinFactNeighborY="3027"/>
      <dgm:spPr/>
    </dgm:pt>
    <dgm:pt modelId="{486FEE9A-F801-4BAA-9340-A23B974919CC}" type="pres">
      <dgm:prSet presAssocID="{ED7EFF7B-C354-46CE-BB97-AB64EE077C2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unione con riempimento a tinta unita"/>
        </a:ext>
      </dgm:extLst>
    </dgm:pt>
    <dgm:pt modelId="{BC2E4FD4-DE0A-4C00-BA76-27F135D522A5}" type="pres">
      <dgm:prSet presAssocID="{ED7EFF7B-C354-46CE-BB97-AB64EE077C26}" presName="spaceRect" presStyleCnt="0"/>
      <dgm:spPr/>
    </dgm:pt>
    <dgm:pt modelId="{4F015492-275F-49D9-8A7E-FB61E4598E6F}" type="pres">
      <dgm:prSet presAssocID="{ED7EFF7B-C354-46CE-BB97-AB64EE077C26}" presName="parTx" presStyleLbl="revTx" presStyleIdx="2" presStyleCnt="4">
        <dgm:presLayoutVars>
          <dgm:chMax val="0"/>
          <dgm:chPref val="0"/>
        </dgm:presLayoutVars>
      </dgm:prSet>
      <dgm:spPr/>
    </dgm:pt>
    <dgm:pt modelId="{847DE673-AB94-4773-80D0-6EF4E76ABB4F}" type="pres">
      <dgm:prSet presAssocID="{F7E92FC7-E1B7-4A6E-B61E-3789DAA57DAE}" presName="sibTrans" presStyleCnt="0"/>
      <dgm:spPr/>
    </dgm:pt>
    <dgm:pt modelId="{C32E9B88-6143-4311-991C-2EDC52AE7841}" type="pres">
      <dgm:prSet presAssocID="{3220B0F5-7532-48B3-8DD9-65A570C5E2B8}" presName="compNode" presStyleCnt="0"/>
      <dgm:spPr/>
    </dgm:pt>
    <dgm:pt modelId="{22763495-D543-4BF1-AC08-2779CFF9DA48}" type="pres">
      <dgm:prSet presAssocID="{3220B0F5-7532-48B3-8DD9-65A570C5E2B8}" presName="bgRect" presStyleLbl="bgShp" presStyleIdx="3" presStyleCnt="4"/>
      <dgm:spPr/>
    </dgm:pt>
    <dgm:pt modelId="{1F788EB0-EF79-4A43-A367-0844E7D1933A}" type="pres">
      <dgm:prSet presAssocID="{3220B0F5-7532-48B3-8DD9-65A570C5E2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BC579C6-B443-444C-A71D-89800C3ABDE4}" type="pres">
      <dgm:prSet presAssocID="{3220B0F5-7532-48B3-8DD9-65A570C5E2B8}" presName="spaceRect" presStyleCnt="0"/>
      <dgm:spPr/>
    </dgm:pt>
    <dgm:pt modelId="{168C1DB5-553E-4C94-95A4-2B5AEC7C45E2}" type="pres">
      <dgm:prSet presAssocID="{3220B0F5-7532-48B3-8DD9-65A570C5E2B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E2A9D04-3331-41BE-9083-7CBE27E68867}" srcId="{D051B511-3297-4CE8-AAEC-591AC916ED94}" destId="{49B75024-8427-4390-918A-ABDCA1E81755}" srcOrd="0" destOrd="0" parTransId="{2A3DC3B2-2A90-422B-A180-356471F64691}" sibTransId="{B940881C-8BAC-46C2-BDC1-C5E3F467194E}"/>
    <dgm:cxn modelId="{1367475C-D82B-4A64-8557-BE2994B772A2}" srcId="{D051B511-3297-4CE8-AAEC-591AC916ED94}" destId="{ED7EFF7B-C354-46CE-BB97-AB64EE077C26}" srcOrd="2" destOrd="0" parTransId="{1AE0B4EB-5EAB-459B-96FF-CE5CECACB7B9}" sibTransId="{F7E92FC7-E1B7-4A6E-B61E-3789DAA57DAE}"/>
    <dgm:cxn modelId="{2C066043-255F-4E1F-AE5D-65DA8CFAC983}" srcId="{D051B511-3297-4CE8-AAEC-591AC916ED94}" destId="{3220B0F5-7532-48B3-8DD9-65A570C5E2B8}" srcOrd="3" destOrd="0" parTransId="{179E6103-4EF3-4F3F-9018-A85E27407487}" sibTransId="{7D5C9A70-1D17-4F86-A1C3-9400BADDC850}"/>
    <dgm:cxn modelId="{58CAEF5A-6C75-4352-87BE-1EF6A4AA2246}" type="presOf" srcId="{1ED4B4BB-27CC-42CD-BD2D-44E21D11BE28}" destId="{DA4BC4C3-CB12-4062-B3CD-89772715A46D}" srcOrd="0" destOrd="0" presId="urn:microsoft.com/office/officeart/2018/2/layout/IconVerticalSolidList"/>
    <dgm:cxn modelId="{5A6C8F8D-F494-4A35-B54C-2A1C54CEC17C}" type="presOf" srcId="{D051B511-3297-4CE8-AAEC-591AC916ED94}" destId="{6B524B5C-2A6B-4338-B088-7714A79A93D2}" srcOrd="0" destOrd="0" presId="urn:microsoft.com/office/officeart/2018/2/layout/IconVerticalSolidList"/>
    <dgm:cxn modelId="{88D19BA4-789A-4471-95BC-EA61296434A7}" type="presOf" srcId="{49B75024-8427-4390-918A-ABDCA1E81755}" destId="{5A825973-5C1A-4965-B48D-F09B7F016112}" srcOrd="0" destOrd="0" presId="urn:microsoft.com/office/officeart/2018/2/layout/IconVerticalSolidList"/>
    <dgm:cxn modelId="{A75352D5-BD59-44BC-8D3E-2278D2173DB2}" srcId="{D051B511-3297-4CE8-AAEC-591AC916ED94}" destId="{1ED4B4BB-27CC-42CD-BD2D-44E21D11BE28}" srcOrd="1" destOrd="0" parTransId="{456170D1-E2B6-4DED-8E05-8248F3A06003}" sibTransId="{155C8E71-13B5-4C89-851B-15DB58700A31}"/>
    <dgm:cxn modelId="{2EF948DF-8A7C-4789-908C-D29D0C99852E}" type="presOf" srcId="{ED7EFF7B-C354-46CE-BB97-AB64EE077C26}" destId="{4F015492-275F-49D9-8A7E-FB61E4598E6F}" srcOrd="0" destOrd="0" presId="urn:microsoft.com/office/officeart/2018/2/layout/IconVerticalSolidList"/>
    <dgm:cxn modelId="{1BE454F5-68A7-4643-9551-A73B88B2B74E}" type="presOf" srcId="{3220B0F5-7532-48B3-8DD9-65A570C5E2B8}" destId="{168C1DB5-553E-4C94-95A4-2B5AEC7C45E2}" srcOrd="0" destOrd="0" presId="urn:microsoft.com/office/officeart/2018/2/layout/IconVerticalSolidList"/>
    <dgm:cxn modelId="{FC89E658-ED8A-4338-B85A-021A130BFE5B}" type="presParOf" srcId="{6B524B5C-2A6B-4338-B088-7714A79A93D2}" destId="{15C849C2-D8D4-4238-ADFF-418C2FECD1A0}" srcOrd="0" destOrd="0" presId="urn:microsoft.com/office/officeart/2018/2/layout/IconVerticalSolidList"/>
    <dgm:cxn modelId="{5A092AC3-6AD6-49F0-8405-E38D2EBD1268}" type="presParOf" srcId="{15C849C2-D8D4-4238-ADFF-418C2FECD1A0}" destId="{17C52617-B49E-4181-BEA2-8E46F3312E38}" srcOrd="0" destOrd="0" presId="urn:microsoft.com/office/officeart/2018/2/layout/IconVerticalSolidList"/>
    <dgm:cxn modelId="{408F0155-3ECB-4D14-A5A3-EC4E8C9E08AF}" type="presParOf" srcId="{15C849C2-D8D4-4238-ADFF-418C2FECD1A0}" destId="{4CA8328D-BAB3-410C-85F1-6FEB9271AAE5}" srcOrd="1" destOrd="0" presId="urn:microsoft.com/office/officeart/2018/2/layout/IconVerticalSolidList"/>
    <dgm:cxn modelId="{4E27E92D-87A7-4487-847C-7681BB2CDE07}" type="presParOf" srcId="{15C849C2-D8D4-4238-ADFF-418C2FECD1A0}" destId="{08A943A9-0209-49AC-A869-BC446267243B}" srcOrd="2" destOrd="0" presId="urn:microsoft.com/office/officeart/2018/2/layout/IconVerticalSolidList"/>
    <dgm:cxn modelId="{47CFBC65-BB56-46ED-BFC8-2E237AD9C896}" type="presParOf" srcId="{15C849C2-D8D4-4238-ADFF-418C2FECD1A0}" destId="{5A825973-5C1A-4965-B48D-F09B7F016112}" srcOrd="3" destOrd="0" presId="urn:microsoft.com/office/officeart/2018/2/layout/IconVerticalSolidList"/>
    <dgm:cxn modelId="{07D00568-A24D-4994-9C27-689EE6C7F72A}" type="presParOf" srcId="{6B524B5C-2A6B-4338-B088-7714A79A93D2}" destId="{2EE2A8CB-677C-469D-9488-8F08F1B4C42B}" srcOrd="1" destOrd="0" presId="urn:microsoft.com/office/officeart/2018/2/layout/IconVerticalSolidList"/>
    <dgm:cxn modelId="{B3CD20D9-8B43-4A4D-BB3A-5EC49B4F53CA}" type="presParOf" srcId="{6B524B5C-2A6B-4338-B088-7714A79A93D2}" destId="{418060F8-D3CC-4E4E-A538-14920A9D19AF}" srcOrd="2" destOrd="0" presId="urn:microsoft.com/office/officeart/2018/2/layout/IconVerticalSolidList"/>
    <dgm:cxn modelId="{EBB8139B-A086-445D-9D2B-53C5CF7C2C60}" type="presParOf" srcId="{418060F8-D3CC-4E4E-A538-14920A9D19AF}" destId="{E1EFA0BF-308B-4A06-B93C-942DC0EB1C5E}" srcOrd="0" destOrd="0" presId="urn:microsoft.com/office/officeart/2018/2/layout/IconVerticalSolidList"/>
    <dgm:cxn modelId="{DABD4752-8623-4DCC-BFAB-3D990FAD93CE}" type="presParOf" srcId="{418060F8-D3CC-4E4E-A538-14920A9D19AF}" destId="{8B3DD5C7-7CC0-40DE-9D15-A9A88C989146}" srcOrd="1" destOrd="0" presId="urn:microsoft.com/office/officeart/2018/2/layout/IconVerticalSolidList"/>
    <dgm:cxn modelId="{1B55302F-05EE-4D0F-8F4E-FA3E5B2D4318}" type="presParOf" srcId="{418060F8-D3CC-4E4E-A538-14920A9D19AF}" destId="{34D531D5-CE5F-4A08-951E-3CE55B39DA74}" srcOrd="2" destOrd="0" presId="urn:microsoft.com/office/officeart/2018/2/layout/IconVerticalSolidList"/>
    <dgm:cxn modelId="{1F922BE9-801D-4E2D-B278-EF54B538B63A}" type="presParOf" srcId="{418060F8-D3CC-4E4E-A538-14920A9D19AF}" destId="{DA4BC4C3-CB12-4062-B3CD-89772715A46D}" srcOrd="3" destOrd="0" presId="urn:microsoft.com/office/officeart/2018/2/layout/IconVerticalSolidList"/>
    <dgm:cxn modelId="{0299FF07-B85E-47C8-8E86-357BDEAA05FD}" type="presParOf" srcId="{6B524B5C-2A6B-4338-B088-7714A79A93D2}" destId="{F113ABD5-B34B-4B03-811C-A3CD8C94D18E}" srcOrd="3" destOrd="0" presId="urn:microsoft.com/office/officeart/2018/2/layout/IconVerticalSolidList"/>
    <dgm:cxn modelId="{F8956E54-6E45-4D07-A584-E5E8A9912FCF}" type="presParOf" srcId="{6B524B5C-2A6B-4338-B088-7714A79A93D2}" destId="{CACB923F-3677-4120-AFC7-524CB41B63D0}" srcOrd="4" destOrd="0" presId="urn:microsoft.com/office/officeart/2018/2/layout/IconVerticalSolidList"/>
    <dgm:cxn modelId="{17139F34-B78C-4698-9215-08E4D9E34AE7}" type="presParOf" srcId="{CACB923F-3677-4120-AFC7-524CB41B63D0}" destId="{538D7106-8B72-4666-890D-123B672CB177}" srcOrd="0" destOrd="0" presId="urn:microsoft.com/office/officeart/2018/2/layout/IconVerticalSolidList"/>
    <dgm:cxn modelId="{C8E2D5A9-4658-4CDB-9EDD-F2B3BCC644D1}" type="presParOf" srcId="{CACB923F-3677-4120-AFC7-524CB41B63D0}" destId="{486FEE9A-F801-4BAA-9340-A23B974919CC}" srcOrd="1" destOrd="0" presId="urn:microsoft.com/office/officeart/2018/2/layout/IconVerticalSolidList"/>
    <dgm:cxn modelId="{F69B3859-7C10-4A8E-8992-AE8E3C33C6C6}" type="presParOf" srcId="{CACB923F-3677-4120-AFC7-524CB41B63D0}" destId="{BC2E4FD4-DE0A-4C00-BA76-27F135D522A5}" srcOrd="2" destOrd="0" presId="urn:microsoft.com/office/officeart/2018/2/layout/IconVerticalSolidList"/>
    <dgm:cxn modelId="{C8C540FE-4F4A-4129-9F08-0E92644FD270}" type="presParOf" srcId="{CACB923F-3677-4120-AFC7-524CB41B63D0}" destId="{4F015492-275F-49D9-8A7E-FB61E4598E6F}" srcOrd="3" destOrd="0" presId="urn:microsoft.com/office/officeart/2018/2/layout/IconVerticalSolidList"/>
    <dgm:cxn modelId="{ECC8C849-A786-4214-89A8-2BD49B6DB292}" type="presParOf" srcId="{6B524B5C-2A6B-4338-B088-7714A79A93D2}" destId="{847DE673-AB94-4773-80D0-6EF4E76ABB4F}" srcOrd="5" destOrd="0" presId="urn:microsoft.com/office/officeart/2018/2/layout/IconVerticalSolidList"/>
    <dgm:cxn modelId="{FE9D39D9-4A49-492B-BAF8-3B15CCFFCCAD}" type="presParOf" srcId="{6B524B5C-2A6B-4338-B088-7714A79A93D2}" destId="{C32E9B88-6143-4311-991C-2EDC52AE7841}" srcOrd="6" destOrd="0" presId="urn:microsoft.com/office/officeart/2018/2/layout/IconVerticalSolidList"/>
    <dgm:cxn modelId="{18942262-3820-42B4-A0BC-DA99437224C6}" type="presParOf" srcId="{C32E9B88-6143-4311-991C-2EDC52AE7841}" destId="{22763495-D543-4BF1-AC08-2779CFF9DA48}" srcOrd="0" destOrd="0" presId="urn:microsoft.com/office/officeart/2018/2/layout/IconVerticalSolidList"/>
    <dgm:cxn modelId="{EE16B665-1EC7-4E2D-AC1F-7D26598490B2}" type="presParOf" srcId="{C32E9B88-6143-4311-991C-2EDC52AE7841}" destId="{1F788EB0-EF79-4A43-A367-0844E7D1933A}" srcOrd="1" destOrd="0" presId="urn:microsoft.com/office/officeart/2018/2/layout/IconVerticalSolidList"/>
    <dgm:cxn modelId="{DFCC890A-D099-48EC-923D-79E2E857717D}" type="presParOf" srcId="{C32E9B88-6143-4311-991C-2EDC52AE7841}" destId="{EBC579C6-B443-444C-A71D-89800C3ABDE4}" srcOrd="2" destOrd="0" presId="urn:microsoft.com/office/officeart/2018/2/layout/IconVerticalSolidList"/>
    <dgm:cxn modelId="{D69CBE44-7868-433E-88DC-A73C3ECFCC30}" type="presParOf" srcId="{C32E9B88-6143-4311-991C-2EDC52AE7841}" destId="{168C1DB5-553E-4C94-95A4-2B5AEC7C45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0B7B2-7EE4-4131-AA26-C915C81BDEF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78705-5A86-40E2-9C01-22C2E8CFFC20}">
      <dgm:prSet custT="1"/>
      <dgm:spPr/>
      <dgm:t>
        <a:bodyPr/>
        <a:lstStyle/>
        <a:p>
          <a:r>
            <a:rPr lang="it-IT" sz="1200" dirty="0"/>
            <a:t>gli estremi </a:t>
          </a:r>
          <a:r>
            <a:rPr lang="it-IT" sz="1200" b="1" dirty="0"/>
            <a:t>identificativi</a:t>
          </a:r>
          <a:r>
            <a:rPr lang="it-IT" sz="1200" dirty="0"/>
            <a:t> dei soggetti e oggetto del contratto e le indicazioni necessarie anche per la trascrizione</a:t>
          </a:r>
        </a:p>
        <a:p>
          <a:endParaRPr lang="en-US" sz="1200" dirty="0"/>
        </a:p>
      </dgm:t>
    </dgm:pt>
    <dgm:pt modelId="{689FB6DD-9AF2-4947-BE89-D834AED25D02}" type="parTrans" cxnId="{BE790A6D-ABFE-4467-B5CF-1CFC7678E8C5}">
      <dgm:prSet/>
      <dgm:spPr/>
      <dgm:t>
        <a:bodyPr/>
        <a:lstStyle/>
        <a:p>
          <a:endParaRPr lang="en-US"/>
        </a:p>
      </dgm:t>
    </dgm:pt>
    <dgm:pt modelId="{7C0DAC63-2E63-46C1-8925-E7C8B921D7DA}" type="sibTrans" cxnId="{BE790A6D-ABFE-4467-B5CF-1CFC7678E8C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A0345A5-108C-4ABB-B6EC-D9DC0C9116B9}">
      <dgm:prSet custT="1"/>
      <dgm:spPr/>
      <dgm:t>
        <a:bodyPr/>
        <a:lstStyle/>
        <a:p>
          <a:r>
            <a:rPr lang="it-IT" sz="1200" b="1" dirty="0"/>
            <a:t>la descrizione dell'immobile</a:t>
          </a:r>
          <a:endParaRPr lang="en-US" sz="1200" b="1" dirty="0"/>
        </a:p>
      </dgm:t>
    </dgm:pt>
    <dgm:pt modelId="{CDB896B6-6C15-4DB1-BB15-23FF2B3732E2}" type="parTrans" cxnId="{6CC9AFF8-C939-4A35-97BB-69F1B445B548}">
      <dgm:prSet/>
      <dgm:spPr/>
      <dgm:t>
        <a:bodyPr/>
        <a:lstStyle/>
        <a:p>
          <a:endParaRPr lang="en-US"/>
        </a:p>
      </dgm:t>
    </dgm:pt>
    <dgm:pt modelId="{C65895B8-BBF0-4FDD-A0F1-7081E59B896B}" type="sibTrans" cxnId="{6CC9AFF8-C939-4A35-97BB-69F1B445B54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AA4C8F5-79CE-41E4-95EC-455B0846F4C4}">
      <dgm:prSet custT="1"/>
      <dgm:spPr/>
      <dgm:t>
        <a:bodyPr/>
        <a:lstStyle/>
        <a:p>
          <a:r>
            <a:rPr lang="it-IT" sz="1200" dirty="0"/>
            <a:t>gli estremi di eventuali </a:t>
          </a:r>
          <a:r>
            <a:rPr lang="it-IT" sz="1200" b="1" dirty="0"/>
            <a:t>atti d'obbligo e convenzioni </a:t>
          </a:r>
          <a:r>
            <a:rPr lang="it-IT" sz="1200" dirty="0"/>
            <a:t>urbanistiche con indicazione dei relativi obblighi</a:t>
          </a:r>
          <a:endParaRPr lang="en-US" sz="1200" dirty="0"/>
        </a:p>
      </dgm:t>
    </dgm:pt>
    <dgm:pt modelId="{C4F52AB3-957A-493E-ADE2-67F13BF365D2}" type="parTrans" cxnId="{A7340CCB-EE78-430D-8465-7DDC94A6FB29}">
      <dgm:prSet/>
      <dgm:spPr/>
      <dgm:t>
        <a:bodyPr/>
        <a:lstStyle/>
        <a:p>
          <a:endParaRPr lang="en-US"/>
        </a:p>
      </dgm:t>
    </dgm:pt>
    <dgm:pt modelId="{8EE40E31-B453-447F-B4F0-2799E9AC9D98}" type="sibTrans" cxnId="{A7340CCB-EE78-430D-8465-7DDC94A6FB29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16727530-3F36-49C6-9E61-2D3954A633FF}">
      <dgm:prSet custT="1"/>
      <dgm:spPr/>
      <dgm:t>
        <a:bodyPr/>
        <a:lstStyle/>
        <a:p>
          <a:r>
            <a:rPr lang="it-IT" sz="1200" dirty="0"/>
            <a:t>le caratteristiche tecniche della costruzione</a:t>
          </a:r>
          <a:endParaRPr lang="en-US" sz="1200" dirty="0"/>
        </a:p>
      </dgm:t>
    </dgm:pt>
    <dgm:pt modelId="{3A621A75-4554-452E-B288-73014734AFA0}" type="parTrans" cxnId="{D9261AC1-5198-4A84-8E1A-5052E25327D2}">
      <dgm:prSet/>
      <dgm:spPr/>
      <dgm:t>
        <a:bodyPr/>
        <a:lstStyle/>
        <a:p>
          <a:endParaRPr lang="en-US"/>
        </a:p>
      </dgm:t>
    </dgm:pt>
    <dgm:pt modelId="{C86C4BF4-41B9-42C7-8CAA-F4AE5EA01821}" type="sibTrans" cxnId="{D9261AC1-5198-4A84-8E1A-5052E25327D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F01C1F73-2D85-47F3-8D9F-6F9072186F9E}">
      <dgm:prSet/>
      <dgm:spPr/>
      <dgm:t>
        <a:bodyPr/>
        <a:lstStyle/>
        <a:p>
          <a:r>
            <a:rPr lang="it-IT" dirty="0"/>
            <a:t>i termini massimi ultimazione, anche suddivisi per SAL</a:t>
          </a:r>
          <a:endParaRPr lang="en-US" dirty="0"/>
        </a:p>
      </dgm:t>
    </dgm:pt>
    <dgm:pt modelId="{6610A20C-BE21-4F0A-BA48-D302C3A3304F}" type="parTrans" cxnId="{2728C22A-B119-4C4B-BD18-744CC5D1B20C}">
      <dgm:prSet/>
      <dgm:spPr/>
      <dgm:t>
        <a:bodyPr/>
        <a:lstStyle/>
        <a:p>
          <a:endParaRPr lang="en-US"/>
        </a:p>
      </dgm:t>
    </dgm:pt>
    <dgm:pt modelId="{186C3CBF-3D86-41CD-8C8C-F188EB021271}" type="sibTrans" cxnId="{2728C22A-B119-4C4B-BD18-744CC5D1B20C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D3ABB1CD-C8F6-4BBF-9D71-0D4B96803DD0}">
      <dgm:prSet custT="1"/>
      <dgm:spPr/>
      <dgm:t>
        <a:bodyPr/>
        <a:lstStyle/>
        <a:p>
          <a:r>
            <a:rPr lang="it-IT" sz="1200" dirty="0"/>
            <a:t>l'indicazione del </a:t>
          </a:r>
          <a:r>
            <a:rPr lang="it-IT" sz="1200" b="1" dirty="0"/>
            <a:t>prezzo</a:t>
          </a:r>
          <a:r>
            <a:rPr lang="it-IT" sz="1200" dirty="0"/>
            <a:t> e le </a:t>
          </a:r>
          <a:r>
            <a:rPr lang="it-IT" sz="1200" b="1" dirty="0"/>
            <a:t>modalità di pagamento </a:t>
          </a:r>
          <a:r>
            <a:rPr lang="it-IT" sz="1200" dirty="0"/>
            <a:t>(con la specificazione dell'importo di eventuali  caparre)</a:t>
          </a:r>
          <a:endParaRPr lang="en-US" sz="1200" dirty="0"/>
        </a:p>
      </dgm:t>
    </dgm:pt>
    <dgm:pt modelId="{A9174548-FDA3-43E0-AAE3-EF29A79607C3}" type="parTrans" cxnId="{AF4652B3-9326-4C2A-858E-47F402BB2A91}">
      <dgm:prSet/>
      <dgm:spPr/>
      <dgm:t>
        <a:bodyPr/>
        <a:lstStyle/>
        <a:p>
          <a:endParaRPr lang="en-US"/>
        </a:p>
      </dgm:t>
    </dgm:pt>
    <dgm:pt modelId="{8A2D1D5A-FB6C-4AD0-BEA0-8729B1E836DD}" type="sibTrans" cxnId="{AF4652B3-9326-4C2A-858E-47F402BB2A91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CDC8FC3E-15C4-4B7D-BF30-0A68F7062C3A}">
      <dgm:prSet custT="1"/>
      <dgm:spPr/>
      <dgm:t>
        <a:bodyPr/>
        <a:lstStyle/>
        <a:p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gli estremi della </a:t>
          </a:r>
          <a:r>
            <a:rPr lang="it-IT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fideiussione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e l'attestazione della sua </a:t>
          </a:r>
          <a:r>
            <a:rPr lang="it-IT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conformità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al modello standard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245615D-3FFB-4308-A32C-FE4052AE431A}" type="parTrans" cxnId="{9BE9109C-B419-484D-AFE0-E0932104B250}">
      <dgm:prSet/>
      <dgm:spPr/>
      <dgm:t>
        <a:bodyPr/>
        <a:lstStyle/>
        <a:p>
          <a:endParaRPr lang="en-US"/>
        </a:p>
      </dgm:t>
    </dgm:pt>
    <dgm:pt modelId="{20509E15-9ACA-475B-A09C-BA1792FFBA65}" type="sibTrans" cxnId="{9BE9109C-B419-484D-AFE0-E0932104B250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0C435139-4823-4903-8B2E-EF932DE9C52F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l'eventuale esistenza di </a:t>
          </a:r>
          <a:r>
            <a:rPr lang="it-IT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ipoteche o trascrizioni pregiudizievoli 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 qualsiasi tipo sull'immobile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856D5DF-E3B5-4793-8CF8-C69AB3616443}" type="parTrans" cxnId="{F6AE9017-6E41-47F4-8B93-6C0DF6103D07}">
      <dgm:prSet/>
      <dgm:spPr/>
      <dgm:t>
        <a:bodyPr/>
        <a:lstStyle/>
        <a:p>
          <a:endParaRPr lang="en-US"/>
        </a:p>
      </dgm:t>
    </dgm:pt>
    <dgm:pt modelId="{847C1827-17D2-4BA5-9635-F1C96681A810}" type="sibTrans" cxnId="{F6AE9017-6E41-47F4-8B93-6C0DF6103D07}">
      <dgm:prSet phldrT="8" phldr="0"/>
      <dgm:spPr/>
      <dgm:t>
        <a:bodyPr/>
        <a:lstStyle/>
        <a:p>
          <a:r>
            <a:rPr lang="en-US"/>
            <a:t>8</a:t>
          </a:r>
        </a:p>
      </dgm:t>
    </dgm:pt>
    <dgm:pt modelId="{D6FF38BA-C4A6-4AE9-A46E-33104FD04523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gli </a:t>
          </a:r>
          <a:r>
            <a:rPr lang="it-IT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estremi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del permesso di titolo edilizio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564E888-931C-4336-8457-8C074FDDA068}" type="parTrans" cxnId="{A1B9B6B5-FC12-466F-B2A6-4B2DD66C8996}">
      <dgm:prSet/>
      <dgm:spPr/>
      <dgm:t>
        <a:bodyPr/>
        <a:lstStyle/>
        <a:p>
          <a:endParaRPr lang="en-US"/>
        </a:p>
      </dgm:t>
    </dgm:pt>
    <dgm:pt modelId="{6AE36521-124A-48E9-B9B2-6505292A940C}" type="sibTrans" cxnId="{A1B9B6B5-FC12-466F-B2A6-4B2DD66C8996}">
      <dgm:prSet phldrT="9" phldr="0"/>
      <dgm:spPr/>
      <dgm:t>
        <a:bodyPr/>
        <a:lstStyle/>
        <a:p>
          <a:r>
            <a:rPr lang="en-US"/>
            <a:t>9</a:t>
          </a:r>
        </a:p>
      </dgm:t>
    </dgm:pt>
    <dgm:pt modelId="{75F8B0E8-366D-480F-976C-EE08A56DC317}">
      <dgm:prSet custT="1"/>
      <dgm:spPr/>
      <dgm:t>
        <a:bodyPr/>
        <a:lstStyle/>
        <a:p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l'indicazione delle </a:t>
          </a:r>
          <a:r>
            <a:rPr lang="it-IT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imprese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appaltatrici</a:t>
          </a:r>
          <a:endParaRPr lang="en-US" sz="1300" kern="1200" dirty="0"/>
        </a:p>
      </dgm:t>
    </dgm:pt>
    <dgm:pt modelId="{0C4734CD-7A1C-4670-BA39-E801838B63C2}" type="parTrans" cxnId="{18B6002F-A985-42AF-AE90-36925DC55951}">
      <dgm:prSet/>
      <dgm:spPr/>
      <dgm:t>
        <a:bodyPr/>
        <a:lstStyle/>
        <a:p>
          <a:endParaRPr lang="en-US"/>
        </a:p>
      </dgm:t>
    </dgm:pt>
    <dgm:pt modelId="{40B2268E-2166-4753-9485-7F5FC1D873B4}" type="sibTrans" cxnId="{18B6002F-A985-42AF-AE90-36925DC55951}">
      <dgm:prSet phldrT="10" phldr="0"/>
      <dgm:spPr/>
      <dgm:t>
        <a:bodyPr/>
        <a:lstStyle/>
        <a:p>
          <a:r>
            <a:rPr lang="en-US"/>
            <a:t>10</a:t>
          </a:r>
        </a:p>
      </dgm:t>
    </dgm:pt>
    <dgm:pt modelId="{05AEF330-BBDD-4E43-B54D-08DE765C25EA}" type="pres">
      <dgm:prSet presAssocID="{60C0B7B2-7EE4-4131-AA26-C915C81BDEFE}" presName="linearFlow" presStyleCnt="0">
        <dgm:presLayoutVars>
          <dgm:dir/>
          <dgm:animLvl val="lvl"/>
          <dgm:resizeHandles val="exact"/>
        </dgm:presLayoutVars>
      </dgm:prSet>
      <dgm:spPr/>
    </dgm:pt>
    <dgm:pt modelId="{C381B868-148F-48F8-B99D-7C3F95FDBD75}" type="pres">
      <dgm:prSet presAssocID="{5EE78705-5A86-40E2-9C01-22C2E8CFFC20}" presName="compositeNode" presStyleCnt="0"/>
      <dgm:spPr/>
    </dgm:pt>
    <dgm:pt modelId="{C6288801-7D18-4183-9C11-816FC8430B2E}" type="pres">
      <dgm:prSet presAssocID="{5EE78705-5A86-40E2-9C01-22C2E8CFFC2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B67451B-865E-424E-BC43-E85B9848C649}" type="pres">
      <dgm:prSet presAssocID="{5EE78705-5A86-40E2-9C01-22C2E8CFFC20}" presName="parSh" presStyleCnt="0"/>
      <dgm:spPr/>
    </dgm:pt>
    <dgm:pt modelId="{BA2BD660-5E58-45EA-B915-DFFB4A75C4F2}" type="pres">
      <dgm:prSet presAssocID="{5EE78705-5A86-40E2-9C01-22C2E8CFFC20}" presName="lineNode" presStyleLbl="alignAccFollowNode1" presStyleIdx="0" presStyleCnt="30"/>
      <dgm:spPr/>
    </dgm:pt>
    <dgm:pt modelId="{61243A6B-9E01-4B39-8BF5-6B0ECB8D22AB}" type="pres">
      <dgm:prSet presAssocID="{5EE78705-5A86-40E2-9C01-22C2E8CFFC20}" presName="lineArrowNode" presStyleLbl="alignAccFollowNode1" presStyleIdx="1" presStyleCnt="30"/>
      <dgm:spPr/>
    </dgm:pt>
    <dgm:pt modelId="{041DFB95-2065-4125-AFD4-203016856704}" type="pres">
      <dgm:prSet presAssocID="{7C0DAC63-2E63-46C1-8925-E7C8B921D7DA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A294B551-F60A-4873-BED8-C809F1C09D1C}" type="pres">
      <dgm:prSet presAssocID="{7C0DAC63-2E63-46C1-8925-E7C8B921D7DA}" presName="spacerBetweenCircleAndCallout" presStyleCnt="0">
        <dgm:presLayoutVars/>
      </dgm:prSet>
      <dgm:spPr/>
    </dgm:pt>
    <dgm:pt modelId="{5E45EFB1-8FB8-4C11-B8CA-7EF6E12F8557}" type="pres">
      <dgm:prSet presAssocID="{5EE78705-5A86-40E2-9C01-22C2E8CFFC20}" presName="nodeText" presStyleLbl="alignAccFollowNode1" presStyleIdx="2" presStyleCnt="30">
        <dgm:presLayoutVars>
          <dgm:bulletEnabled val="1"/>
        </dgm:presLayoutVars>
      </dgm:prSet>
      <dgm:spPr/>
    </dgm:pt>
    <dgm:pt modelId="{092A65D8-8831-4C72-9C30-2CE733EE0539}" type="pres">
      <dgm:prSet presAssocID="{7C0DAC63-2E63-46C1-8925-E7C8B921D7DA}" presName="sibTransComposite" presStyleCnt="0"/>
      <dgm:spPr/>
    </dgm:pt>
    <dgm:pt modelId="{4F5B4792-BC4F-4B62-BD9F-00459FCBCBC9}" type="pres">
      <dgm:prSet presAssocID="{5A0345A5-108C-4ABB-B6EC-D9DC0C9116B9}" presName="compositeNode" presStyleCnt="0"/>
      <dgm:spPr/>
    </dgm:pt>
    <dgm:pt modelId="{18220FC7-9853-4D25-BB69-5DA72922C6F5}" type="pres">
      <dgm:prSet presAssocID="{5A0345A5-108C-4ABB-B6EC-D9DC0C9116B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22B5E0B-845A-4861-9EDA-2DEBBBA5B3CD}" type="pres">
      <dgm:prSet presAssocID="{5A0345A5-108C-4ABB-B6EC-D9DC0C9116B9}" presName="parSh" presStyleCnt="0"/>
      <dgm:spPr/>
    </dgm:pt>
    <dgm:pt modelId="{12640E6A-3B12-4846-95D8-E8697C01D4D3}" type="pres">
      <dgm:prSet presAssocID="{5A0345A5-108C-4ABB-B6EC-D9DC0C9116B9}" presName="lineNode" presStyleLbl="alignAccFollowNode1" presStyleIdx="3" presStyleCnt="30"/>
      <dgm:spPr/>
    </dgm:pt>
    <dgm:pt modelId="{18F8AC9F-731D-4A43-B4DF-2704218BC6BF}" type="pres">
      <dgm:prSet presAssocID="{5A0345A5-108C-4ABB-B6EC-D9DC0C9116B9}" presName="lineArrowNode" presStyleLbl="alignAccFollowNode1" presStyleIdx="4" presStyleCnt="30"/>
      <dgm:spPr/>
    </dgm:pt>
    <dgm:pt modelId="{3E7EE21B-FA06-42BF-B5BF-C38954B6C5B1}" type="pres">
      <dgm:prSet presAssocID="{C65895B8-BBF0-4FDD-A0F1-7081E59B896B}" presName="sibTransNodeCircle" presStyleLbl="alignNode1" presStyleIdx="1" presStyleCnt="10">
        <dgm:presLayoutVars>
          <dgm:chMax val="0"/>
          <dgm:bulletEnabled/>
        </dgm:presLayoutVars>
      </dgm:prSet>
      <dgm:spPr/>
    </dgm:pt>
    <dgm:pt modelId="{D9D8F42A-E037-4CF4-B546-48DF40BBA006}" type="pres">
      <dgm:prSet presAssocID="{C65895B8-BBF0-4FDD-A0F1-7081E59B896B}" presName="spacerBetweenCircleAndCallout" presStyleCnt="0">
        <dgm:presLayoutVars/>
      </dgm:prSet>
      <dgm:spPr/>
    </dgm:pt>
    <dgm:pt modelId="{C540D374-0FCB-4042-AEB8-7CC48F66F3F0}" type="pres">
      <dgm:prSet presAssocID="{5A0345A5-108C-4ABB-B6EC-D9DC0C9116B9}" presName="nodeText" presStyleLbl="alignAccFollowNode1" presStyleIdx="5" presStyleCnt="30">
        <dgm:presLayoutVars>
          <dgm:bulletEnabled val="1"/>
        </dgm:presLayoutVars>
      </dgm:prSet>
      <dgm:spPr/>
    </dgm:pt>
    <dgm:pt modelId="{F0C9BD82-272E-4EC9-82FB-AB7B97381D36}" type="pres">
      <dgm:prSet presAssocID="{C65895B8-BBF0-4FDD-A0F1-7081E59B896B}" presName="sibTransComposite" presStyleCnt="0"/>
      <dgm:spPr/>
    </dgm:pt>
    <dgm:pt modelId="{3C32EE37-AE0B-4205-9AFC-FB833DFA7E80}" type="pres">
      <dgm:prSet presAssocID="{1AA4C8F5-79CE-41E4-95EC-455B0846F4C4}" presName="compositeNode" presStyleCnt="0"/>
      <dgm:spPr/>
    </dgm:pt>
    <dgm:pt modelId="{D6BB7F2F-0E60-47D8-9E1E-AA49388F1C4F}" type="pres">
      <dgm:prSet presAssocID="{1AA4C8F5-79CE-41E4-95EC-455B0846F4C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548F987-F8B9-437E-9DB8-35489FF31201}" type="pres">
      <dgm:prSet presAssocID="{1AA4C8F5-79CE-41E4-95EC-455B0846F4C4}" presName="parSh" presStyleCnt="0"/>
      <dgm:spPr/>
    </dgm:pt>
    <dgm:pt modelId="{3BBFFB02-73B6-47C2-BD92-AE4F322DF8A8}" type="pres">
      <dgm:prSet presAssocID="{1AA4C8F5-79CE-41E4-95EC-455B0846F4C4}" presName="lineNode" presStyleLbl="alignAccFollowNode1" presStyleIdx="6" presStyleCnt="30"/>
      <dgm:spPr/>
    </dgm:pt>
    <dgm:pt modelId="{BAE9217C-C6DF-458B-A366-3C330CF49CC1}" type="pres">
      <dgm:prSet presAssocID="{1AA4C8F5-79CE-41E4-95EC-455B0846F4C4}" presName="lineArrowNode" presStyleLbl="alignAccFollowNode1" presStyleIdx="7" presStyleCnt="30"/>
      <dgm:spPr/>
    </dgm:pt>
    <dgm:pt modelId="{BEA36CA3-DD2E-4B20-839F-5E733EE7864E}" type="pres">
      <dgm:prSet presAssocID="{8EE40E31-B453-447F-B4F0-2799E9AC9D98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18C6DD1F-92F7-4535-8EED-C7D7CE3EC405}" type="pres">
      <dgm:prSet presAssocID="{8EE40E31-B453-447F-B4F0-2799E9AC9D98}" presName="spacerBetweenCircleAndCallout" presStyleCnt="0">
        <dgm:presLayoutVars/>
      </dgm:prSet>
      <dgm:spPr/>
    </dgm:pt>
    <dgm:pt modelId="{1C11D1D3-77F7-4158-877B-CC0A9AA4DF7D}" type="pres">
      <dgm:prSet presAssocID="{1AA4C8F5-79CE-41E4-95EC-455B0846F4C4}" presName="nodeText" presStyleLbl="alignAccFollowNode1" presStyleIdx="8" presStyleCnt="30">
        <dgm:presLayoutVars>
          <dgm:bulletEnabled val="1"/>
        </dgm:presLayoutVars>
      </dgm:prSet>
      <dgm:spPr/>
    </dgm:pt>
    <dgm:pt modelId="{AAE51D61-C9D7-48C6-B5E9-05E8412DB777}" type="pres">
      <dgm:prSet presAssocID="{8EE40E31-B453-447F-B4F0-2799E9AC9D98}" presName="sibTransComposite" presStyleCnt="0"/>
      <dgm:spPr/>
    </dgm:pt>
    <dgm:pt modelId="{24D1BBED-B932-4BBB-88FB-EA2229AF9360}" type="pres">
      <dgm:prSet presAssocID="{16727530-3F36-49C6-9E61-2D3954A633FF}" presName="compositeNode" presStyleCnt="0"/>
      <dgm:spPr/>
    </dgm:pt>
    <dgm:pt modelId="{09AABC4D-DB05-413A-B580-B63695B3FFAF}" type="pres">
      <dgm:prSet presAssocID="{16727530-3F36-49C6-9E61-2D3954A633F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D3FB270-4A10-4341-9D0C-8DAA19A67E82}" type="pres">
      <dgm:prSet presAssocID="{16727530-3F36-49C6-9E61-2D3954A633FF}" presName="parSh" presStyleCnt="0"/>
      <dgm:spPr/>
    </dgm:pt>
    <dgm:pt modelId="{EC032D6B-321D-4ABF-A34E-30016F7E1126}" type="pres">
      <dgm:prSet presAssocID="{16727530-3F36-49C6-9E61-2D3954A633FF}" presName="lineNode" presStyleLbl="alignAccFollowNode1" presStyleIdx="9" presStyleCnt="30"/>
      <dgm:spPr/>
    </dgm:pt>
    <dgm:pt modelId="{BCD8DA84-47A3-44AA-A309-77AD19D86559}" type="pres">
      <dgm:prSet presAssocID="{16727530-3F36-49C6-9E61-2D3954A633FF}" presName="lineArrowNode" presStyleLbl="alignAccFollowNode1" presStyleIdx="10" presStyleCnt="30"/>
      <dgm:spPr/>
    </dgm:pt>
    <dgm:pt modelId="{52141007-77BA-4270-970F-A4D7D2EB7D85}" type="pres">
      <dgm:prSet presAssocID="{C86C4BF4-41B9-42C7-8CAA-F4AE5EA01821}" presName="sibTransNodeCircle" presStyleLbl="alignNode1" presStyleIdx="3" presStyleCnt="10">
        <dgm:presLayoutVars>
          <dgm:chMax val="0"/>
          <dgm:bulletEnabled/>
        </dgm:presLayoutVars>
      </dgm:prSet>
      <dgm:spPr/>
    </dgm:pt>
    <dgm:pt modelId="{89A7D459-1DB2-49F8-865D-159C2CDF5DF5}" type="pres">
      <dgm:prSet presAssocID="{C86C4BF4-41B9-42C7-8CAA-F4AE5EA01821}" presName="spacerBetweenCircleAndCallout" presStyleCnt="0">
        <dgm:presLayoutVars/>
      </dgm:prSet>
      <dgm:spPr/>
    </dgm:pt>
    <dgm:pt modelId="{E6E45A88-39E4-4824-B779-F9E017ED1E40}" type="pres">
      <dgm:prSet presAssocID="{16727530-3F36-49C6-9E61-2D3954A633FF}" presName="nodeText" presStyleLbl="alignAccFollowNode1" presStyleIdx="11" presStyleCnt="30">
        <dgm:presLayoutVars>
          <dgm:bulletEnabled val="1"/>
        </dgm:presLayoutVars>
      </dgm:prSet>
      <dgm:spPr/>
    </dgm:pt>
    <dgm:pt modelId="{515B283E-E8EC-4030-9E2E-57B91AA5C0F2}" type="pres">
      <dgm:prSet presAssocID="{C86C4BF4-41B9-42C7-8CAA-F4AE5EA01821}" presName="sibTransComposite" presStyleCnt="0"/>
      <dgm:spPr/>
    </dgm:pt>
    <dgm:pt modelId="{414562A9-5371-494C-B22D-6E08BFA91462}" type="pres">
      <dgm:prSet presAssocID="{F01C1F73-2D85-47F3-8D9F-6F9072186F9E}" presName="compositeNode" presStyleCnt="0"/>
      <dgm:spPr/>
    </dgm:pt>
    <dgm:pt modelId="{2669642D-A104-40F2-9D92-DC7D1203BC79}" type="pres">
      <dgm:prSet presAssocID="{F01C1F73-2D85-47F3-8D9F-6F9072186F9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6759919-BDA8-45D9-B5D3-AC3B86BA53FE}" type="pres">
      <dgm:prSet presAssocID="{F01C1F73-2D85-47F3-8D9F-6F9072186F9E}" presName="parSh" presStyleCnt="0"/>
      <dgm:spPr/>
    </dgm:pt>
    <dgm:pt modelId="{B1730429-F68C-465B-91ED-7BD15E56ED13}" type="pres">
      <dgm:prSet presAssocID="{F01C1F73-2D85-47F3-8D9F-6F9072186F9E}" presName="lineNode" presStyleLbl="alignAccFollowNode1" presStyleIdx="12" presStyleCnt="30"/>
      <dgm:spPr/>
    </dgm:pt>
    <dgm:pt modelId="{DF05E34F-94FA-4E82-969C-1B106CF12616}" type="pres">
      <dgm:prSet presAssocID="{F01C1F73-2D85-47F3-8D9F-6F9072186F9E}" presName="lineArrowNode" presStyleLbl="alignAccFollowNode1" presStyleIdx="13" presStyleCnt="30"/>
      <dgm:spPr/>
    </dgm:pt>
    <dgm:pt modelId="{AA1C8F6B-6861-4B94-820E-90A2A9137741}" type="pres">
      <dgm:prSet presAssocID="{186C3CBF-3D86-41CD-8C8C-F188EB021271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92AE58DC-2F32-4CD2-9EF2-AB485266A2AB}" type="pres">
      <dgm:prSet presAssocID="{186C3CBF-3D86-41CD-8C8C-F188EB021271}" presName="spacerBetweenCircleAndCallout" presStyleCnt="0">
        <dgm:presLayoutVars/>
      </dgm:prSet>
      <dgm:spPr/>
    </dgm:pt>
    <dgm:pt modelId="{14CC0D90-AA2C-4043-B077-37349D2ACC27}" type="pres">
      <dgm:prSet presAssocID="{F01C1F73-2D85-47F3-8D9F-6F9072186F9E}" presName="nodeText" presStyleLbl="alignAccFollowNode1" presStyleIdx="14" presStyleCnt="30">
        <dgm:presLayoutVars>
          <dgm:bulletEnabled val="1"/>
        </dgm:presLayoutVars>
      </dgm:prSet>
      <dgm:spPr/>
    </dgm:pt>
    <dgm:pt modelId="{328C6CAD-EB30-4B99-97CB-95C78617A428}" type="pres">
      <dgm:prSet presAssocID="{186C3CBF-3D86-41CD-8C8C-F188EB021271}" presName="sibTransComposite" presStyleCnt="0"/>
      <dgm:spPr/>
    </dgm:pt>
    <dgm:pt modelId="{5D2A5C26-EB98-479B-9151-E5A60B0F50CE}" type="pres">
      <dgm:prSet presAssocID="{D3ABB1CD-C8F6-4BBF-9D71-0D4B96803DD0}" presName="compositeNode" presStyleCnt="0"/>
      <dgm:spPr/>
    </dgm:pt>
    <dgm:pt modelId="{C62E76C7-B282-4544-A00E-E58CB6408750}" type="pres">
      <dgm:prSet presAssocID="{D3ABB1CD-C8F6-4BBF-9D71-0D4B96803DD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6DB0F0E-2D59-47E2-A4E3-8A25862E1FFC}" type="pres">
      <dgm:prSet presAssocID="{D3ABB1CD-C8F6-4BBF-9D71-0D4B96803DD0}" presName="parSh" presStyleCnt="0"/>
      <dgm:spPr/>
    </dgm:pt>
    <dgm:pt modelId="{C6DFAC36-C31E-46D7-B7DA-EBAF041AFB77}" type="pres">
      <dgm:prSet presAssocID="{D3ABB1CD-C8F6-4BBF-9D71-0D4B96803DD0}" presName="lineNode" presStyleLbl="alignAccFollowNode1" presStyleIdx="15" presStyleCnt="30"/>
      <dgm:spPr/>
    </dgm:pt>
    <dgm:pt modelId="{7FC8792B-EED3-4CCF-8153-B8769B9DABF7}" type="pres">
      <dgm:prSet presAssocID="{D3ABB1CD-C8F6-4BBF-9D71-0D4B96803DD0}" presName="lineArrowNode" presStyleLbl="alignAccFollowNode1" presStyleIdx="16" presStyleCnt="30"/>
      <dgm:spPr/>
    </dgm:pt>
    <dgm:pt modelId="{A6939A5C-ECD3-49C4-AC65-84C05FFEF00F}" type="pres">
      <dgm:prSet presAssocID="{8A2D1D5A-FB6C-4AD0-BEA0-8729B1E836DD}" presName="sibTransNodeCircle" presStyleLbl="alignNode1" presStyleIdx="5" presStyleCnt="10">
        <dgm:presLayoutVars>
          <dgm:chMax val="0"/>
          <dgm:bulletEnabled/>
        </dgm:presLayoutVars>
      </dgm:prSet>
      <dgm:spPr/>
    </dgm:pt>
    <dgm:pt modelId="{924D4E91-0316-429F-95BE-B0286B47D9DC}" type="pres">
      <dgm:prSet presAssocID="{8A2D1D5A-FB6C-4AD0-BEA0-8729B1E836DD}" presName="spacerBetweenCircleAndCallout" presStyleCnt="0">
        <dgm:presLayoutVars/>
      </dgm:prSet>
      <dgm:spPr/>
    </dgm:pt>
    <dgm:pt modelId="{09D1D0CB-AA16-4C17-B38B-AC28417DA727}" type="pres">
      <dgm:prSet presAssocID="{D3ABB1CD-C8F6-4BBF-9D71-0D4B96803DD0}" presName="nodeText" presStyleLbl="alignAccFollowNode1" presStyleIdx="17" presStyleCnt="30">
        <dgm:presLayoutVars>
          <dgm:bulletEnabled val="1"/>
        </dgm:presLayoutVars>
      </dgm:prSet>
      <dgm:spPr/>
    </dgm:pt>
    <dgm:pt modelId="{228EAD25-8E5A-4D50-BCEF-D96E816B123C}" type="pres">
      <dgm:prSet presAssocID="{8A2D1D5A-FB6C-4AD0-BEA0-8729B1E836DD}" presName="sibTransComposite" presStyleCnt="0"/>
      <dgm:spPr/>
    </dgm:pt>
    <dgm:pt modelId="{B7B17FEF-E864-4446-8BAE-03EDB7DECBDB}" type="pres">
      <dgm:prSet presAssocID="{CDC8FC3E-15C4-4B7D-BF30-0A68F7062C3A}" presName="compositeNode" presStyleCnt="0"/>
      <dgm:spPr/>
    </dgm:pt>
    <dgm:pt modelId="{3BE2A261-A660-4386-8F19-D33901CAC5EC}" type="pres">
      <dgm:prSet presAssocID="{CDC8FC3E-15C4-4B7D-BF30-0A68F7062C3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7E2F951-DE5F-4B7F-A179-6878342991B5}" type="pres">
      <dgm:prSet presAssocID="{CDC8FC3E-15C4-4B7D-BF30-0A68F7062C3A}" presName="parSh" presStyleCnt="0"/>
      <dgm:spPr/>
    </dgm:pt>
    <dgm:pt modelId="{365F9FC5-1744-412E-8CE2-2B1371161E2A}" type="pres">
      <dgm:prSet presAssocID="{CDC8FC3E-15C4-4B7D-BF30-0A68F7062C3A}" presName="lineNode" presStyleLbl="alignAccFollowNode1" presStyleIdx="18" presStyleCnt="30"/>
      <dgm:spPr/>
    </dgm:pt>
    <dgm:pt modelId="{8DEC0430-BD66-4557-A74F-A846D836CBFA}" type="pres">
      <dgm:prSet presAssocID="{CDC8FC3E-15C4-4B7D-BF30-0A68F7062C3A}" presName="lineArrowNode" presStyleLbl="alignAccFollowNode1" presStyleIdx="19" presStyleCnt="30"/>
      <dgm:spPr/>
    </dgm:pt>
    <dgm:pt modelId="{F74531DB-3623-4DEF-84C4-3A29E4DB85E8}" type="pres">
      <dgm:prSet presAssocID="{20509E15-9ACA-475B-A09C-BA1792FFBA65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B37FD0F7-083C-48A1-ACDD-39F1FE2E4354}" type="pres">
      <dgm:prSet presAssocID="{20509E15-9ACA-475B-A09C-BA1792FFBA65}" presName="spacerBetweenCircleAndCallout" presStyleCnt="0">
        <dgm:presLayoutVars/>
      </dgm:prSet>
      <dgm:spPr/>
    </dgm:pt>
    <dgm:pt modelId="{570E0EC4-8C43-424E-8B2F-2A644EDEA9E4}" type="pres">
      <dgm:prSet presAssocID="{CDC8FC3E-15C4-4B7D-BF30-0A68F7062C3A}" presName="nodeText" presStyleLbl="alignAccFollowNode1" presStyleIdx="20" presStyleCnt="30">
        <dgm:presLayoutVars>
          <dgm:bulletEnabled val="1"/>
        </dgm:presLayoutVars>
      </dgm:prSet>
      <dgm:spPr/>
    </dgm:pt>
    <dgm:pt modelId="{1A4F54C2-C924-44D1-B541-FE413B453950}" type="pres">
      <dgm:prSet presAssocID="{20509E15-9ACA-475B-A09C-BA1792FFBA65}" presName="sibTransComposite" presStyleCnt="0"/>
      <dgm:spPr/>
    </dgm:pt>
    <dgm:pt modelId="{58145CBB-441B-49D2-82B9-489FE2DD0B0D}" type="pres">
      <dgm:prSet presAssocID="{0C435139-4823-4903-8B2E-EF932DE9C52F}" presName="compositeNode" presStyleCnt="0"/>
      <dgm:spPr/>
    </dgm:pt>
    <dgm:pt modelId="{0605D1E7-25FB-430C-A55C-F75B15393822}" type="pres">
      <dgm:prSet presAssocID="{0C435139-4823-4903-8B2E-EF932DE9C52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93DFB3E-380A-4CA9-A9D4-E704C65D8A2E}" type="pres">
      <dgm:prSet presAssocID="{0C435139-4823-4903-8B2E-EF932DE9C52F}" presName="parSh" presStyleCnt="0"/>
      <dgm:spPr/>
    </dgm:pt>
    <dgm:pt modelId="{CA83505E-CC2B-406D-AE1F-F50516EA73B6}" type="pres">
      <dgm:prSet presAssocID="{0C435139-4823-4903-8B2E-EF932DE9C52F}" presName="lineNode" presStyleLbl="alignAccFollowNode1" presStyleIdx="21" presStyleCnt="30"/>
      <dgm:spPr/>
    </dgm:pt>
    <dgm:pt modelId="{BF62DB65-AC5C-4B8A-A223-C4CE165A038C}" type="pres">
      <dgm:prSet presAssocID="{0C435139-4823-4903-8B2E-EF932DE9C52F}" presName="lineArrowNode" presStyleLbl="alignAccFollowNode1" presStyleIdx="22" presStyleCnt="30"/>
      <dgm:spPr/>
    </dgm:pt>
    <dgm:pt modelId="{72729B7E-95EF-4730-BB22-466C9B725F96}" type="pres">
      <dgm:prSet presAssocID="{847C1827-17D2-4BA5-9635-F1C96681A810}" presName="sibTransNodeCircle" presStyleLbl="alignNode1" presStyleIdx="7" presStyleCnt="10">
        <dgm:presLayoutVars>
          <dgm:chMax val="0"/>
          <dgm:bulletEnabled/>
        </dgm:presLayoutVars>
      </dgm:prSet>
      <dgm:spPr/>
    </dgm:pt>
    <dgm:pt modelId="{0F1716F3-D7F4-4B68-B8C9-927F482792D5}" type="pres">
      <dgm:prSet presAssocID="{847C1827-17D2-4BA5-9635-F1C96681A810}" presName="spacerBetweenCircleAndCallout" presStyleCnt="0">
        <dgm:presLayoutVars/>
      </dgm:prSet>
      <dgm:spPr/>
    </dgm:pt>
    <dgm:pt modelId="{7A699618-8140-47ED-B5CF-A7FE12BF6DB9}" type="pres">
      <dgm:prSet presAssocID="{0C435139-4823-4903-8B2E-EF932DE9C52F}" presName="nodeText" presStyleLbl="alignAccFollowNode1" presStyleIdx="23" presStyleCnt="30" custScaleX="110043">
        <dgm:presLayoutVars>
          <dgm:bulletEnabled val="1"/>
        </dgm:presLayoutVars>
      </dgm:prSet>
      <dgm:spPr/>
    </dgm:pt>
    <dgm:pt modelId="{B9C4231B-AD69-4475-968E-FCF661D1D680}" type="pres">
      <dgm:prSet presAssocID="{847C1827-17D2-4BA5-9635-F1C96681A810}" presName="sibTransComposite" presStyleCnt="0"/>
      <dgm:spPr/>
    </dgm:pt>
    <dgm:pt modelId="{F28D55BC-08A3-40E1-96FA-A1F4C46EA837}" type="pres">
      <dgm:prSet presAssocID="{D6FF38BA-C4A6-4AE9-A46E-33104FD04523}" presName="compositeNode" presStyleCnt="0"/>
      <dgm:spPr/>
    </dgm:pt>
    <dgm:pt modelId="{EC409ECD-4CCB-4A8A-970E-DBD15A456C7C}" type="pres">
      <dgm:prSet presAssocID="{D6FF38BA-C4A6-4AE9-A46E-33104FD0452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04DBE8C-D8FF-4033-B2C5-592A648D2A55}" type="pres">
      <dgm:prSet presAssocID="{D6FF38BA-C4A6-4AE9-A46E-33104FD04523}" presName="parSh" presStyleCnt="0"/>
      <dgm:spPr/>
    </dgm:pt>
    <dgm:pt modelId="{E9373677-C5AA-4B87-9F48-D9E210AA2EDE}" type="pres">
      <dgm:prSet presAssocID="{D6FF38BA-C4A6-4AE9-A46E-33104FD04523}" presName="lineNode" presStyleLbl="alignAccFollowNode1" presStyleIdx="24" presStyleCnt="30"/>
      <dgm:spPr/>
    </dgm:pt>
    <dgm:pt modelId="{51B19CB4-6B41-4407-AF6B-B4C0F47AF72B}" type="pres">
      <dgm:prSet presAssocID="{D6FF38BA-C4A6-4AE9-A46E-33104FD04523}" presName="lineArrowNode" presStyleLbl="alignAccFollowNode1" presStyleIdx="25" presStyleCnt="30"/>
      <dgm:spPr/>
    </dgm:pt>
    <dgm:pt modelId="{0E3A7BC4-948E-4E1D-B65F-36E9AEF7EBA2}" type="pres">
      <dgm:prSet presAssocID="{6AE36521-124A-48E9-B9B2-6505292A940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018E52EB-77B2-4C65-8EC7-7C69E7A72A4D}" type="pres">
      <dgm:prSet presAssocID="{6AE36521-124A-48E9-B9B2-6505292A940C}" presName="spacerBetweenCircleAndCallout" presStyleCnt="0">
        <dgm:presLayoutVars/>
      </dgm:prSet>
      <dgm:spPr/>
    </dgm:pt>
    <dgm:pt modelId="{B0DC2E9F-F31D-4DD5-868E-11CBCF38E065}" type="pres">
      <dgm:prSet presAssocID="{D6FF38BA-C4A6-4AE9-A46E-33104FD04523}" presName="nodeText" presStyleLbl="alignAccFollowNode1" presStyleIdx="26" presStyleCnt="30">
        <dgm:presLayoutVars>
          <dgm:bulletEnabled val="1"/>
        </dgm:presLayoutVars>
      </dgm:prSet>
      <dgm:spPr/>
    </dgm:pt>
    <dgm:pt modelId="{A8FC647A-A364-46B0-B3FE-54801854B473}" type="pres">
      <dgm:prSet presAssocID="{6AE36521-124A-48E9-B9B2-6505292A940C}" presName="sibTransComposite" presStyleCnt="0"/>
      <dgm:spPr/>
    </dgm:pt>
    <dgm:pt modelId="{023E2A4A-9D56-403B-9D63-9FBF0BA12B01}" type="pres">
      <dgm:prSet presAssocID="{75F8B0E8-366D-480F-976C-EE08A56DC317}" presName="compositeNode" presStyleCnt="0"/>
      <dgm:spPr/>
    </dgm:pt>
    <dgm:pt modelId="{74E21DC0-C15A-4781-8520-5FD9DBBEFF2B}" type="pres">
      <dgm:prSet presAssocID="{75F8B0E8-366D-480F-976C-EE08A56DC31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516B8D1-6D77-464F-B639-0BF67090BB21}" type="pres">
      <dgm:prSet presAssocID="{75F8B0E8-366D-480F-976C-EE08A56DC317}" presName="parSh" presStyleCnt="0"/>
      <dgm:spPr/>
    </dgm:pt>
    <dgm:pt modelId="{164E6BEA-3BC2-4C36-B2F6-C564477BB014}" type="pres">
      <dgm:prSet presAssocID="{75F8B0E8-366D-480F-976C-EE08A56DC317}" presName="lineNode" presStyleLbl="alignAccFollowNode1" presStyleIdx="27" presStyleCnt="30"/>
      <dgm:spPr/>
    </dgm:pt>
    <dgm:pt modelId="{DB7A074D-272D-4917-BCC3-0DF1B9DFD8DA}" type="pres">
      <dgm:prSet presAssocID="{75F8B0E8-366D-480F-976C-EE08A56DC317}" presName="lineArrowNode" presStyleLbl="alignAccFollowNode1" presStyleIdx="28" presStyleCnt="30"/>
      <dgm:spPr/>
    </dgm:pt>
    <dgm:pt modelId="{FE5562EF-CFED-4031-8B0C-C0D205A2DD20}" type="pres">
      <dgm:prSet presAssocID="{40B2268E-2166-4753-9485-7F5FC1D873B4}" presName="sibTransNodeCircle" presStyleLbl="alignNode1" presStyleIdx="9" presStyleCnt="10">
        <dgm:presLayoutVars>
          <dgm:chMax val="0"/>
          <dgm:bulletEnabled/>
        </dgm:presLayoutVars>
      </dgm:prSet>
      <dgm:spPr/>
    </dgm:pt>
    <dgm:pt modelId="{C5222615-DBDF-46F8-946C-0401BC81FEF4}" type="pres">
      <dgm:prSet presAssocID="{40B2268E-2166-4753-9485-7F5FC1D873B4}" presName="spacerBetweenCircleAndCallout" presStyleCnt="0">
        <dgm:presLayoutVars/>
      </dgm:prSet>
      <dgm:spPr/>
    </dgm:pt>
    <dgm:pt modelId="{CF555984-E6E2-4359-88C8-A47E0EBB95DF}" type="pres">
      <dgm:prSet presAssocID="{75F8B0E8-366D-480F-976C-EE08A56DC317}" presName="nodeText" presStyleLbl="alignAccFollowNode1" presStyleIdx="29" presStyleCnt="30">
        <dgm:presLayoutVars>
          <dgm:bulletEnabled val="1"/>
        </dgm:presLayoutVars>
      </dgm:prSet>
      <dgm:spPr/>
    </dgm:pt>
  </dgm:ptLst>
  <dgm:cxnLst>
    <dgm:cxn modelId="{43B87215-A78A-4029-B0A4-8D112E213258}" type="presOf" srcId="{8EE40E31-B453-447F-B4F0-2799E9AC9D98}" destId="{BEA36CA3-DD2E-4B20-839F-5E733EE7864E}" srcOrd="0" destOrd="0" presId="urn:microsoft.com/office/officeart/2016/7/layout/LinearArrowProcessNumbered"/>
    <dgm:cxn modelId="{F6AE9017-6E41-47F4-8B93-6C0DF6103D07}" srcId="{60C0B7B2-7EE4-4131-AA26-C915C81BDEFE}" destId="{0C435139-4823-4903-8B2E-EF932DE9C52F}" srcOrd="7" destOrd="0" parTransId="{0856D5DF-E3B5-4793-8CF8-C69AB3616443}" sibTransId="{847C1827-17D2-4BA5-9635-F1C96681A810}"/>
    <dgm:cxn modelId="{A469A529-168C-41E0-8AA9-4AA60D694675}" type="presOf" srcId="{1AA4C8F5-79CE-41E4-95EC-455B0846F4C4}" destId="{1C11D1D3-77F7-4158-877B-CC0A9AA4DF7D}" srcOrd="0" destOrd="0" presId="urn:microsoft.com/office/officeart/2016/7/layout/LinearArrowProcessNumbered"/>
    <dgm:cxn modelId="{2728C22A-B119-4C4B-BD18-744CC5D1B20C}" srcId="{60C0B7B2-7EE4-4131-AA26-C915C81BDEFE}" destId="{F01C1F73-2D85-47F3-8D9F-6F9072186F9E}" srcOrd="4" destOrd="0" parTransId="{6610A20C-BE21-4F0A-BA48-D302C3A3304F}" sibTransId="{186C3CBF-3D86-41CD-8C8C-F188EB021271}"/>
    <dgm:cxn modelId="{18B6002F-A985-42AF-AE90-36925DC55951}" srcId="{60C0B7B2-7EE4-4131-AA26-C915C81BDEFE}" destId="{75F8B0E8-366D-480F-976C-EE08A56DC317}" srcOrd="9" destOrd="0" parTransId="{0C4734CD-7A1C-4670-BA39-E801838B63C2}" sibTransId="{40B2268E-2166-4753-9485-7F5FC1D873B4}"/>
    <dgm:cxn modelId="{59AA833D-6CB9-4930-807F-5230810C1ADE}" type="presOf" srcId="{186C3CBF-3D86-41CD-8C8C-F188EB021271}" destId="{AA1C8F6B-6861-4B94-820E-90A2A9137741}" srcOrd="0" destOrd="0" presId="urn:microsoft.com/office/officeart/2016/7/layout/LinearArrowProcessNumbered"/>
    <dgm:cxn modelId="{819E5061-1846-4EA7-9640-1B795272F717}" type="presOf" srcId="{F01C1F73-2D85-47F3-8D9F-6F9072186F9E}" destId="{14CC0D90-AA2C-4043-B077-37349D2ACC27}" srcOrd="0" destOrd="0" presId="urn:microsoft.com/office/officeart/2016/7/layout/LinearArrowProcessNumbered"/>
    <dgm:cxn modelId="{FEEF3644-764C-4462-AD1A-43F9C8C38C5A}" type="presOf" srcId="{CDC8FC3E-15C4-4B7D-BF30-0A68F7062C3A}" destId="{570E0EC4-8C43-424E-8B2F-2A644EDEA9E4}" srcOrd="0" destOrd="0" presId="urn:microsoft.com/office/officeart/2016/7/layout/LinearArrowProcessNumbered"/>
    <dgm:cxn modelId="{C5820F45-B919-40CB-99F7-BBA1F338776C}" type="presOf" srcId="{20509E15-9ACA-475B-A09C-BA1792FFBA65}" destId="{F74531DB-3623-4DEF-84C4-3A29E4DB85E8}" srcOrd="0" destOrd="0" presId="urn:microsoft.com/office/officeart/2016/7/layout/LinearArrowProcessNumbered"/>
    <dgm:cxn modelId="{4DEC344B-EC4B-4A73-BA40-4191ABE47FE3}" type="presOf" srcId="{40B2268E-2166-4753-9485-7F5FC1D873B4}" destId="{FE5562EF-CFED-4031-8B0C-C0D205A2DD20}" srcOrd="0" destOrd="0" presId="urn:microsoft.com/office/officeart/2016/7/layout/LinearArrowProcessNumbered"/>
    <dgm:cxn modelId="{BE790A6D-ABFE-4467-B5CF-1CFC7678E8C5}" srcId="{60C0B7B2-7EE4-4131-AA26-C915C81BDEFE}" destId="{5EE78705-5A86-40E2-9C01-22C2E8CFFC20}" srcOrd="0" destOrd="0" parTransId="{689FB6DD-9AF2-4947-BE89-D834AED25D02}" sibTransId="{7C0DAC63-2E63-46C1-8925-E7C8B921D7DA}"/>
    <dgm:cxn modelId="{163EF677-2DDE-4838-97B5-47068B7F777E}" type="presOf" srcId="{C65895B8-BBF0-4FDD-A0F1-7081E59B896B}" destId="{3E7EE21B-FA06-42BF-B5BF-C38954B6C5B1}" srcOrd="0" destOrd="0" presId="urn:microsoft.com/office/officeart/2016/7/layout/LinearArrowProcessNumbered"/>
    <dgm:cxn modelId="{7F35E380-90F8-4441-BD27-B9E5DB0765F2}" type="presOf" srcId="{C86C4BF4-41B9-42C7-8CAA-F4AE5EA01821}" destId="{52141007-77BA-4270-970F-A4D7D2EB7D85}" srcOrd="0" destOrd="0" presId="urn:microsoft.com/office/officeart/2016/7/layout/LinearArrowProcessNumbered"/>
    <dgm:cxn modelId="{7C592989-925B-49F5-BC77-87387AB46FB8}" type="presOf" srcId="{75F8B0E8-366D-480F-976C-EE08A56DC317}" destId="{CF555984-E6E2-4359-88C8-A47E0EBB95DF}" srcOrd="0" destOrd="0" presId="urn:microsoft.com/office/officeart/2016/7/layout/LinearArrowProcessNumbered"/>
    <dgm:cxn modelId="{9BE9109C-B419-484D-AFE0-E0932104B250}" srcId="{60C0B7B2-7EE4-4131-AA26-C915C81BDEFE}" destId="{CDC8FC3E-15C4-4B7D-BF30-0A68F7062C3A}" srcOrd="6" destOrd="0" parTransId="{C245615D-3FFB-4308-A32C-FE4052AE431A}" sibTransId="{20509E15-9ACA-475B-A09C-BA1792FFBA65}"/>
    <dgm:cxn modelId="{6CAEC09C-9480-407B-95BC-5DB63FDC59DC}" type="presOf" srcId="{D6FF38BA-C4A6-4AE9-A46E-33104FD04523}" destId="{B0DC2E9F-F31D-4DD5-868E-11CBCF38E065}" srcOrd="0" destOrd="0" presId="urn:microsoft.com/office/officeart/2016/7/layout/LinearArrowProcessNumbered"/>
    <dgm:cxn modelId="{70C5F3A5-B46B-48D9-BE26-6E3A1340CB11}" type="presOf" srcId="{D3ABB1CD-C8F6-4BBF-9D71-0D4B96803DD0}" destId="{09D1D0CB-AA16-4C17-B38B-AC28417DA727}" srcOrd="0" destOrd="0" presId="urn:microsoft.com/office/officeart/2016/7/layout/LinearArrowProcessNumbered"/>
    <dgm:cxn modelId="{A87482B1-31B7-4F23-AB79-ED0B8B841744}" type="presOf" srcId="{60C0B7B2-7EE4-4131-AA26-C915C81BDEFE}" destId="{05AEF330-BBDD-4E43-B54D-08DE765C25EA}" srcOrd="0" destOrd="0" presId="urn:microsoft.com/office/officeart/2016/7/layout/LinearArrowProcessNumbered"/>
    <dgm:cxn modelId="{AF4652B3-9326-4C2A-858E-47F402BB2A91}" srcId="{60C0B7B2-7EE4-4131-AA26-C915C81BDEFE}" destId="{D3ABB1CD-C8F6-4BBF-9D71-0D4B96803DD0}" srcOrd="5" destOrd="0" parTransId="{A9174548-FDA3-43E0-AAE3-EF29A79607C3}" sibTransId="{8A2D1D5A-FB6C-4AD0-BEA0-8729B1E836DD}"/>
    <dgm:cxn modelId="{A1B9B6B5-FC12-466F-B2A6-4B2DD66C8996}" srcId="{60C0B7B2-7EE4-4131-AA26-C915C81BDEFE}" destId="{D6FF38BA-C4A6-4AE9-A46E-33104FD04523}" srcOrd="8" destOrd="0" parTransId="{8564E888-931C-4336-8457-8C074FDDA068}" sibTransId="{6AE36521-124A-48E9-B9B2-6505292A940C}"/>
    <dgm:cxn modelId="{EED065B8-AB95-42C1-A43A-D82BC600FF02}" type="presOf" srcId="{5A0345A5-108C-4ABB-B6EC-D9DC0C9116B9}" destId="{C540D374-0FCB-4042-AEB8-7CC48F66F3F0}" srcOrd="0" destOrd="0" presId="urn:microsoft.com/office/officeart/2016/7/layout/LinearArrowProcessNumbered"/>
    <dgm:cxn modelId="{D9261AC1-5198-4A84-8E1A-5052E25327D2}" srcId="{60C0B7B2-7EE4-4131-AA26-C915C81BDEFE}" destId="{16727530-3F36-49C6-9E61-2D3954A633FF}" srcOrd="3" destOrd="0" parTransId="{3A621A75-4554-452E-B288-73014734AFA0}" sibTransId="{C86C4BF4-41B9-42C7-8CAA-F4AE5EA01821}"/>
    <dgm:cxn modelId="{7C6368C7-9148-4AEE-BC0B-5C4F239BBE71}" type="presOf" srcId="{16727530-3F36-49C6-9E61-2D3954A633FF}" destId="{E6E45A88-39E4-4824-B779-F9E017ED1E40}" srcOrd="0" destOrd="0" presId="urn:microsoft.com/office/officeart/2016/7/layout/LinearArrowProcessNumbered"/>
    <dgm:cxn modelId="{A7340CCB-EE78-430D-8465-7DDC94A6FB29}" srcId="{60C0B7B2-7EE4-4131-AA26-C915C81BDEFE}" destId="{1AA4C8F5-79CE-41E4-95EC-455B0846F4C4}" srcOrd="2" destOrd="0" parTransId="{C4F52AB3-957A-493E-ADE2-67F13BF365D2}" sibTransId="{8EE40E31-B453-447F-B4F0-2799E9AC9D98}"/>
    <dgm:cxn modelId="{1B2374CD-FF91-41F7-A26B-3871E32C7BF3}" type="presOf" srcId="{6AE36521-124A-48E9-B9B2-6505292A940C}" destId="{0E3A7BC4-948E-4E1D-B65F-36E9AEF7EBA2}" srcOrd="0" destOrd="0" presId="urn:microsoft.com/office/officeart/2016/7/layout/LinearArrowProcessNumbered"/>
    <dgm:cxn modelId="{B51CCDD8-E3C3-4188-A143-732490A6C941}" type="presOf" srcId="{5EE78705-5A86-40E2-9C01-22C2E8CFFC20}" destId="{5E45EFB1-8FB8-4C11-B8CA-7EF6E12F8557}" srcOrd="0" destOrd="0" presId="urn:microsoft.com/office/officeart/2016/7/layout/LinearArrowProcessNumbered"/>
    <dgm:cxn modelId="{8E64CDE3-5DBC-4F49-AF81-FDFA3ABE756C}" type="presOf" srcId="{847C1827-17D2-4BA5-9635-F1C96681A810}" destId="{72729B7E-95EF-4730-BB22-466C9B725F96}" srcOrd="0" destOrd="0" presId="urn:microsoft.com/office/officeart/2016/7/layout/LinearArrowProcessNumbered"/>
    <dgm:cxn modelId="{485E7DE7-0B89-4D05-AD16-9A5F2A1F01DA}" type="presOf" srcId="{8A2D1D5A-FB6C-4AD0-BEA0-8729B1E836DD}" destId="{A6939A5C-ECD3-49C4-AC65-84C05FFEF00F}" srcOrd="0" destOrd="0" presId="urn:microsoft.com/office/officeart/2016/7/layout/LinearArrowProcessNumbered"/>
    <dgm:cxn modelId="{2278D9EA-A758-4EB0-B947-A144BC87C242}" type="presOf" srcId="{0C435139-4823-4903-8B2E-EF932DE9C52F}" destId="{7A699618-8140-47ED-B5CF-A7FE12BF6DB9}" srcOrd="0" destOrd="0" presId="urn:microsoft.com/office/officeart/2016/7/layout/LinearArrowProcessNumbered"/>
    <dgm:cxn modelId="{6CC9AFF8-C939-4A35-97BB-69F1B445B548}" srcId="{60C0B7B2-7EE4-4131-AA26-C915C81BDEFE}" destId="{5A0345A5-108C-4ABB-B6EC-D9DC0C9116B9}" srcOrd="1" destOrd="0" parTransId="{CDB896B6-6C15-4DB1-BB15-23FF2B3732E2}" sibTransId="{C65895B8-BBF0-4FDD-A0F1-7081E59B896B}"/>
    <dgm:cxn modelId="{899BADFD-9035-409C-B7AD-A067BCB467E8}" type="presOf" srcId="{7C0DAC63-2E63-46C1-8925-E7C8B921D7DA}" destId="{041DFB95-2065-4125-AFD4-203016856704}" srcOrd="0" destOrd="0" presId="urn:microsoft.com/office/officeart/2016/7/layout/LinearArrowProcessNumbered"/>
    <dgm:cxn modelId="{B7A1B8AC-989B-4B18-A32E-7C3896E923F3}" type="presParOf" srcId="{05AEF330-BBDD-4E43-B54D-08DE765C25EA}" destId="{C381B868-148F-48F8-B99D-7C3F95FDBD75}" srcOrd="0" destOrd="0" presId="urn:microsoft.com/office/officeart/2016/7/layout/LinearArrowProcessNumbered"/>
    <dgm:cxn modelId="{A5619CD1-A13D-4FDB-BBB6-7B6A9920CC6A}" type="presParOf" srcId="{C381B868-148F-48F8-B99D-7C3F95FDBD75}" destId="{C6288801-7D18-4183-9C11-816FC8430B2E}" srcOrd="0" destOrd="0" presId="urn:microsoft.com/office/officeart/2016/7/layout/LinearArrowProcessNumbered"/>
    <dgm:cxn modelId="{D95F9B4F-B015-4B14-A33C-E6DF7BCD2380}" type="presParOf" srcId="{C381B868-148F-48F8-B99D-7C3F95FDBD75}" destId="{8B67451B-865E-424E-BC43-E85B9848C649}" srcOrd="1" destOrd="0" presId="urn:microsoft.com/office/officeart/2016/7/layout/LinearArrowProcessNumbered"/>
    <dgm:cxn modelId="{05C0D72B-1B56-419D-A1CA-D5B00D7B4B21}" type="presParOf" srcId="{8B67451B-865E-424E-BC43-E85B9848C649}" destId="{BA2BD660-5E58-45EA-B915-DFFB4A75C4F2}" srcOrd="0" destOrd="0" presId="urn:microsoft.com/office/officeart/2016/7/layout/LinearArrowProcessNumbered"/>
    <dgm:cxn modelId="{6C177ACC-A3A2-4E0D-9BD3-76F0B2F95564}" type="presParOf" srcId="{8B67451B-865E-424E-BC43-E85B9848C649}" destId="{61243A6B-9E01-4B39-8BF5-6B0ECB8D22AB}" srcOrd="1" destOrd="0" presId="urn:microsoft.com/office/officeart/2016/7/layout/LinearArrowProcessNumbered"/>
    <dgm:cxn modelId="{91068E38-F207-40EE-ADE0-9912492DA5FE}" type="presParOf" srcId="{8B67451B-865E-424E-BC43-E85B9848C649}" destId="{041DFB95-2065-4125-AFD4-203016856704}" srcOrd="2" destOrd="0" presId="urn:microsoft.com/office/officeart/2016/7/layout/LinearArrowProcessNumbered"/>
    <dgm:cxn modelId="{B61809DC-E550-4EC9-840B-2849B9AD42EF}" type="presParOf" srcId="{8B67451B-865E-424E-BC43-E85B9848C649}" destId="{A294B551-F60A-4873-BED8-C809F1C09D1C}" srcOrd="3" destOrd="0" presId="urn:microsoft.com/office/officeart/2016/7/layout/LinearArrowProcessNumbered"/>
    <dgm:cxn modelId="{339F3E11-47EC-4155-80A5-B11DAA0BFE17}" type="presParOf" srcId="{C381B868-148F-48F8-B99D-7C3F95FDBD75}" destId="{5E45EFB1-8FB8-4C11-B8CA-7EF6E12F8557}" srcOrd="2" destOrd="0" presId="urn:microsoft.com/office/officeart/2016/7/layout/LinearArrowProcessNumbered"/>
    <dgm:cxn modelId="{2E1B05AD-E6C2-4137-A0D1-784F99D86901}" type="presParOf" srcId="{05AEF330-BBDD-4E43-B54D-08DE765C25EA}" destId="{092A65D8-8831-4C72-9C30-2CE733EE0539}" srcOrd="1" destOrd="0" presId="urn:microsoft.com/office/officeart/2016/7/layout/LinearArrowProcessNumbered"/>
    <dgm:cxn modelId="{535F4213-7D58-4643-94DD-BB93CEC67EA3}" type="presParOf" srcId="{05AEF330-BBDD-4E43-B54D-08DE765C25EA}" destId="{4F5B4792-BC4F-4B62-BD9F-00459FCBCBC9}" srcOrd="2" destOrd="0" presId="urn:microsoft.com/office/officeart/2016/7/layout/LinearArrowProcessNumbered"/>
    <dgm:cxn modelId="{8009AEE9-DE11-4475-A467-052C7A6DAD3D}" type="presParOf" srcId="{4F5B4792-BC4F-4B62-BD9F-00459FCBCBC9}" destId="{18220FC7-9853-4D25-BB69-5DA72922C6F5}" srcOrd="0" destOrd="0" presId="urn:microsoft.com/office/officeart/2016/7/layout/LinearArrowProcessNumbered"/>
    <dgm:cxn modelId="{43F1533E-111A-4BA2-8B65-D36F5C90DDA4}" type="presParOf" srcId="{4F5B4792-BC4F-4B62-BD9F-00459FCBCBC9}" destId="{222B5E0B-845A-4861-9EDA-2DEBBBA5B3CD}" srcOrd="1" destOrd="0" presId="urn:microsoft.com/office/officeart/2016/7/layout/LinearArrowProcessNumbered"/>
    <dgm:cxn modelId="{F59DE38F-6857-4E65-B8E6-D1E6C6DB0A88}" type="presParOf" srcId="{222B5E0B-845A-4861-9EDA-2DEBBBA5B3CD}" destId="{12640E6A-3B12-4846-95D8-E8697C01D4D3}" srcOrd="0" destOrd="0" presId="urn:microsoft.com/office/officeart/2016/7/layout/LinearArrowProcessNumbered"/>
    <dgm:cxn modelId="{DB3D12AD-2443-448A-939A-B5908B367872}" type="presParOf" srcId="{222B5E0B-845A-4861-9EDA-2DEBBBA5B3CD}" destId="{18F8AC9F-731D-4A43-B4DF-2704218BC6BF}" srcOrd="1" destOrd="0" presId="urn:microsoft.com/office/officeart/2016/7/layout/LinearArrowProcessNumbered"/>
    <dgm:cxn modelId="{2FB52AFC-F792-4AE2-96FE-EEBEA092F38F}" type="presParOf" srcId="{222B5E0B-845A-4861-9EDA-2DEBBBA5B3CD}" destId="{3E7EE21B-FA06-42BF-B5BF-C38954B6C5B1}" srcOrd="2" destOrd="0" presId="urn:microsoft.com/office/officeart/2016/7/layout/LinearArrowProcessNumbered"/>
    <dgm:cxn modelId="{3E8C9EDC-7608-4C8F-8CE6-76CD3088CD34}" type="presParOf" srcId="{222B5E0B-845A-4861-9EDA-2DEBBBA5B3CD}" destId="{D9D8F42A-E037-4CF4-B546-48DF40BBA006}" srcOrd="3" destOrd="0" presId="urn:microsoft.com/office/officeart/2016/7/layout/LinearArrowProcessNumbered"/>
    <dgm:cxn modelId="{F96CE0C3-E789-455C-B570-2449CF883254}" type="presParOf" srcId="{4F5B4792-BC4F-4B62-BD9F-00459FCBCBC9}" destId="{C540D374-0FCB-4042-AEB8-7CC48F66F3F0}" srcOrd="2" destOrd="0" presId="urn:microsoft.com/office/officeart/2016/7/layout/LinearArrowProcessNumbered"/>
    <dgm:cxn modelId="{CAC0E15B-28D0-43AE-AF99-6A450A2235AB}" type="presParOf" srcId="{05AEF330-BBDD-4E43-B54D-08DE765C25EA}" destId="{F0C9BD82-272E-4EC9-82FB-AB7B97381D36}" srcOrd="3" destOrd="0" presId="urn:microsoft.com/office/officeart/2016/7/layout/LinearArrowProcessNumbered"/>
    <dgm:cxn modelId="{38831515-8280-485A-900D-C47EB8A0B9B1}" type="presParOf" srcId="{05AEF330-BBDD-4E43-B54D-08DE765C25EA}" destId="{3C32EE37-AE0B-4205-9AFC-FB833DFA7E80}" srcOrd="4" destOrd="0" presId="urn:microsoft.com/office/officeart/2016/7/layout/LinearArrowProcessNumbered"/>
    <dgm:cxn modelId="{1135E31A-4CC7-4DD5-8BBA-9EB3DBD3BE2A}" type="presParOf" srcId="{3C32EE37-AE0B-4205-9AFC-FB833DFA7E80}" destId="{D6BB7F2F-0E60-47D8-9E1E-AA49388F1C4F}" srcOrd="0" destOrd="0" presId="urn:microsoft.com/office/officeart/2016/7/layout/LinearArrowProcessNumbered"/>
    <dgm:cxn modelId="{0119A5ED-3727-4775-B5C2-DCA892EACD3F}" type="presParOf" srcId="{3C32EE37-AE0B-4205-9AFC-FB833DFA7E80}" destId="{1548F987-F8B9-437E-9DB8-35489FF31201}" srcOrd="1" destOrd="0" presId="urn:microsoft.com/office/officeart/2016/7/layout/LinearArrowProcessNumbered"/>
    <dgm:cxn modelId="{43076926-4E65-4132-8701-5D21254BDCBB}" type="presParOf" srcId="{1548F987-F8B9-437E-9DB8-35489FF31201}" destId="{3BBFFB02-73B6-47C2-BD92-AE4F322DF8A8}" srcOrd="0" destOrd="0" presId="urn:microsoft.com/office/officeart/2016/7/layout/LinearArrowProcessNumbered"/>
    <dgm:cxn modelId="{38C89B94-E268-4550-A04A-8BD276B8F69A}" type="presParOf" srcId="{1548F987-F8B9-437E-9DB8-35489FF31201}" destId="{BAE9217C-C6DF-458B-A366-3C330CF49CC1}" srcOrd="1" destOrd="0" presId="urn:microsoft.com/office/officeart/2016/7/layout/LinearArrowProcessNumbered"/>
    <dgm:cxn modelId="{B70BE681-141D-4A28-8CB1-DC681E706849}" type="presParOf" srcId="{1548F987-F8B9-437E-9DB8-35489FF31201}" destId="{BEA36CA3-DD2E-4B20-839F-5E733EE7864E}" srcOrd="2" destOrd="0" presId="urn:microsoft.com/office/officeart/2016/7/layout/LinearArrowProcessNumbered"/>
    <dgm:cxn modelId="{C3F2B61B-820D-4F28-A31E-9F88EDE0B42D}" type="presParOf" srcId="{1548F987-F8B9-437E-9DB8-35489FF31201}" destId="{18C6DD1F-92F7-4535-8EED-C7D7CE3EC405}" srcOrd="3" destOrd="0" presId="urn:microsoft.com/office/officeart/2016/7/layout/LinearArrowProcessNumbered"/>
    <dgm:cxn modelId="{8F245BD6-CEA6-4BFE-A9EA-E31E8EDCDF62}" type="presParOf" srcId="{3C32EE37-AE0B-4205-9AFC-FB833DFA7E80}" destId="{1C11D1D3-77F7-4158-877B-CC0A9AA4DF7D}" srcOrd="2" destOrd="0" presId="urn:microsoft.com/office/officeart/2016/7/layout/LinearArrowProcessNumbered"/>
    <dgm:cxn modelId="{80DE4AA4-FEF7-4C52-AFFA-5F4C9689C45F}" type="presParOf" srcId="{05AEF330-BBDD-4E43-B54D-08DE765C25EA}" destId="{AAE51D61-C9D7-48C6-B5E9-05E8412DB777}" srcOrd="5" destOrd="0" presId="urn:microsoft.com/office/officeart/2016/7/layout/LinearArrowProcessNumbered"/>
    <dgm:cxn modelId="{0FE66CC9-79E8-411A-ACD3-84131B55EA70}" type="presParOf" srcId="{05AEF330-BBDD-4E43-B54D-08DE765C25EA}" destId="{24D1BBED-B932-4BBB-88FB-EA2229AF9360}" srcOrd="6" destOrd="0" presId="urn:microsoft.com/office/officeart/2016/7/layout/LinearArrowProcessNumbered"/>
    <dgm:cxn modelId="{6E6A0409-7232-4FCB-808A-D29A0977435C}" type="presParOf" srcId="{24D1BBED-B932-4BBB-88FB-EA2229AF9360}" destId="{09AABC4D-DB05-413A-B580-B63695B3FFAF}" srcOrd="0" destOrd="0" presId="urn:microsoft.com/office/officeart/2016/7/layout/LinearArrowProcessNumbered"/>
    <dgm:cxn modelId="{B22AF258-106E-4135-B7AB-B603AB7B99CC}" type="presParOf" srcId="{24D1BBED-B932-4BBB-88FB-EA2229AF9360}" destId="{6D3FB270-4A10-4341-9D0C-8DAA19A67E82}" srcOrd="1" destOrd="0" presId="urn:microsoft.com/office/officeart/2016/7/layout/LinearArrowProcessNumbered"/>
    <dgm:cxn modelId="{F2A084E2-A134-4A48-9EBC-2F5B83E4CDBE}" type="presParOf" srcId="{6D3FB270-4A10-4341-9D0C-8DAA19A67E82}" destId="{EC032D6B-321D-4ABF-A34E-30016F7E1126}" srcOrd="0" destOrd="0" presId="urn:microsoft.com/office/officeart/2016/7/layout/LinearArrowProcessNumbered"/>
    <dgm:cxn modelId="{5D8A1072-C409-41BF-ABC8-D518C1FC162E}" type="presParOf" srcId="{6D3FB270-4A10-4341-9D0C-8DAA19A67E82}" destId="{BCD8DA84-47A3-44AA-A309-77AD19D86559}" srcOrd="1" destOrd="0" presId="urn:microsoft.com/office/officeart/2016/7/layout/LinearArrowProcessNumbered"/>
    <dgm:cxn modelId="{B699E6CF-5CA0-40FD-A091-7CC8B7C545DA}" type="presParOf" srcId="{6D3FB270-4A10-4341-9D0C-8DAA19A67E82}" destId="{52141007-77BA-4270-970F-A4D7D2EB7D85}" srcOrd="2" destOrd="0" presId="urn:microsoft.com/office/officeart/2016/7/layout/LinearArrowProcessNumbered"/>
    <dgm:cxn modelId="{88E7D584-CBAD-488A-8CBD-FB8DA180117C}" type="presParOf" srcId="{6D3FB270-4A10-4341-9D0C-8DAA19A67E82}" destId="{89A7D459-1DB2-49F8-865D-159C2CDF5DF5}" srcOrd="3" destOrd="0" presId="urn:microsoft.com/office/officeart/2016/7/layout/LinearArrowProcessNumbered"/>
    <dgm:cxn modelId="{1AB330B0-4DD5-4E81-8671-8759F80F65A0}" type="presParOf" srcId="{24D1BBED-B932-4BBB-88FB-EA2229AF9360}" destId="{E6E45A88-39E4-4824-B779-F9E017ED1E40}" srcOrd="2" destOrd="0" presId="urn:microsoft.com/office/officeart/2016/7/layout/LinearArrowProcessNumbered"/>
    <dgm:cxn modelId="{5A9ACEE4-E012-4745-8EA2-17A3D282FA54}" type="presParOf" srcId="{05AEF330-BBDD-4E43-B54D-08DE765C25EA}" destId="{515B283E-E8EC-4030-9E2E-57B91AA5C0F2}" srcOrd="7" destOrd="0" presId="urn:microsoft.com/office/officeart/2016/7/layout/LinearArrowProcessNumbered"/>
    <dgm:cxn modelId="{8846375E-CCBC-4D90-A761-5CDA9F1D4596}" type="presParOf" srcId="{05AEF330-BBDD-4E43-B54D-08DE765C25EA}" destId="{414562A9-5371-494C-B22D-6E08BFA91462}" srcOrd="8" destOrd="0" presId="urn:microsoft.com/office/officeart/2016/7/layout/LinearArrowProcessNumbered"/>
    <dgm:cxn modelId="{414FABF3-E069-48FE-BE0B-1F24FAE5267E}" type="presParOf" srcId="{414562A9-5371-494C-B22D-6E08BFA91462}" destId="{2669642D-A104-40F2-9D92-DC7D1203BC79}" srcOrd="0" destOrd="0" presId="urn:microsoft.com/office/officeart/2016/7/layout/LinearArrowProcessNumbered"/>
    <dgm:cxn modelId="{52D640A9-3054-43ED-B1E1-F3C6B215067B}" type="presParOf" srcId="{414562A9-5371-494C-B22D-6E08BFA91462}" destId="{96759919-BDA8-45D9-B5D3-AC3B86BA53FE}" srcOrd="1" destOrd="0" presId="urn:microsoft.com/office/officeart/2016/7/layout/LinearArrowProcessNumbered"/>
    <dgm:cxn modelId="{6402AC47-A0AC-49A3-85D1-F6689E27C8C1}" type="presParOf" srcId="{96759919-BDA8-45D9-B5D3-AC3B86BA53FE}" destId="{B1730429-F68C-465B-91ED-7BD15E56ED13}" srcOrd="0" destOrd="0" presId="urn:microsoft.com/office/officeart/2016/7/layout/LinearArrowProcessNumbered"/>
    <dgm:cxn modelId="{918B44F2-1BC4-4890-B563-E8C6A48D512D}" type="presParOf" srcId="{96759919-BDA8-45D9-B5D3-AC3B86BA53FE}" destId="{DF05E34F-94FA-4E82-969C-1B106CF12616}" srcOrd="1" destOrd="0" presId="urn:microsoft.com/office/officeart/2016/7/layout/LinearArrowProcessNumbered"/>
    <dgm:cxn modelId="{D6662D22-2618-4341-A045-9B17EE741624}" type="presParOf" srcId="{96759919-BDA8-45D9-B5D3-AC3B86BA53FE}" destId="{AA1C8F6B-6861-4B94-820E-90A2A9137741}" srcOrd="2" destOrd="0" presId="urn:microsoft.com/office/officeart/2016/7/layout/LinearArrowProcessNumbered"/>
    <dgm:cxn modelId="{78D16454-3AE8-4E45-A353-55E868150D29}" type="presParOf" srcId="{96759919-BDA8-45D9-B5D3-AC3B86BA53FE}" destId="{92AE58DC-2F32-4CD2-9EF2-AB485266A2AB}" srcOrd="3" destOrd="0" presId="urn:microsoft.com/office/officeart/2016/7/layout/LinearArrowProcessNumbered"/>
    <dgm:cxn modelId="{F89B82C0-E00B-4825-863A-AEC48DC408AD}" type="presParOf" srcId="{414562A9-5371-494C-B22D-6E08BFA91462}" destId="{14CC0D90-AA2C-4043-B077-37349D2ACC27}" srcOrd="2" destOrd="0" presId="urn:microsoft.com/office/officeart/2016/7/layout/LinearArrowProcessNumbered"/>
    <dgm:cxn modelId="{0D57E61B-0CEB-4190-83E3-DED8D444BF4D}" type="presParOf" srcId="{05AEF330-BBDD-4E43-B54D-08DE765C25EA}" destId="{328C6CAD-EB30-4B99-97CB-95C78617A428}" srcOrd="9" destOrd="0" presId="urn:microsoft.com/office/officeart/2016/7/layout/LinearArrowProcessNumbered"/>
    <dgm:cxn modelId="{A71C54F0-AC73-493F-8871-26CD8A48822C}" type="presParOf" srcId="{05AEF330-BBDD-4E43-B54D-08DE765C25EA}" destId="{5D2A5C26-EB98-479B-9151-E5A60B0F50CE}" srcOrd="10" destOrd="0" presId="urn:microsoft.com/office/officeart/2016/7/layout/LinearArrowProcessNumbered"/>
    <dgm:cxn modelId="{6EEBC0E8-122C-4459-A5BC-098E97900930}" type="presParOf" srcId="{5D2A5C26-EB98-479B-9151-E5A60B0F50CE}" destId="{C62E76C7-B282-4544-A00E-E58CB6408750}" srcOrd="0" destOrd="0" presId="urn:microsoft.com/office/officeart/2016/7/layout/LinearArrowProcessNumbered"/>
    <dgm:cxn modelId="{110BF15C-50F9-4352-B5F1-42C5DEE248B6}" type="presParOf" srcId="{5D2A5C26-EB98-479B-9151-E5A60B0F50CE}" destId="{B6DB0F0E-2D59-47E2-A4E3-8A25862E1FFC}" srcOrd="1" destOrd="0" presId="urn:microsoft.com/office/officeart/2016/7/layout/LinearArrowProcessNumbered"/>
    <dgm:cxn modelId="{37BB5EA1-311A-45BF-B7EB-2FD7E9DD7455}" type="presParOf" srcId="{B6DB0F0E-2D59-47E2-A4E3-8A25862E1FFC}" destId="{C6DFAC36-C31E-46D7-B7DA-EBAF041AFB77}" srcOrd="0" destOrd="0" presId="urn:microsoft.com/office/officeart/2016/7/layout/LinearArrowProcessNumbered"/>
    <dgm:cxn modelId="{1F6A271E-021F-46F9-87A2-FD722B9EB597}" type="presParOf" srcId="{B6DB0F0E-2D59-47E2-A4E3-8A25862E1FFC}" destId="{7FC8792B-EED3-4CCF-8153-B8769B9DABF7}" srcOrd="1" destOrd="0" presId="urn:microsoft.com/office/officeart/2016/7/layout/LinearArrowProcessNumbered"/>
    <dgm:cxn modelId="{F7682B4F-8899-4607-AACE-619FE3A13866}" type="presParOf" srcId="{B6DB0F0E-2D59-47E2-A4E3-8A25862E1FFC}" destId="{A6939A5C-ECD3-49C4-AC65-84C05FFEF00F}" srcOrd="2" destOrd="0" presId="urn:microsoft.com/office/officeart/2016/7/layout/LinearArrowProcessNumbered"/>
    <dgm:cxn modelId="{A90127CE-A5A3-4E69-8E02-7FE214D9967A}" type="presParOf" srcId="{B6DB0F0E-2D59-47E2-A4E3-8A25862E1FFC}" destId="{924D4E91-0316-429F-95BE-B0286B47D9DC}" srcOrd="3" destOrd="0" presId="urn:microsoft.com/office/officeart/2016/7/layout/LinearArrowProcessNumbered"/>
    <dgm:cxn modelId="{EC2E87EA-A1D0-40E1-AF93-0BDEFE5ED1F5}" type="presParOf" srcId="{5D2A5C26-EB98-479B-9151-E5A60B0F50CE}" destId="{09D1D0CB-AA16-4C17-B38B-AC28417DA727}" srcOrd="2" destOrd="0" presId="urn:microsoft.com/office/officeart/2016/7/layout/LinearArrowProcessNumbered"/>
    <dgm:cxn modelId="{3BD25B78-56FA-4087-AF30-C6684979B896}" type="presParOf" srcId="{05AEF330-BBDD-4E43-B54D-08DE765C25EA}" destId="{228EAD25-8E5A-4D50-BCEF-D96E816B123C}" srcOrd="11" destOrd="0" presId="urn:microsoft.com/office/officeart/2016/7/layout/LinearArrowProcessNumbered"/>
    <dgm:cxn modelId="{A4425B93-B4F7-49B4-90E8-CF52671D53B4}" type="presParOf" srcId="{05AEF330-BBDD-4E43-B54D-08DE765C25EA}" destId="{B7B17FEF-E864-4446-8BAE-03EDB7DECBDB}" srcOrd="12" destOrd="0" presId="urn:microsoft.com/office/officeart/2016/7/layout/LinearArrowProcessNumbered"/>
    <dgm:cxn modelId="{578E46EE-9181-4664-9E9C-5E66595E2654}" type="presParOf" srcId="{B7B17FEF-E864-4446-8BAE-03EDB7DECBDB}" destId="{3BE2A261-A660-4386-8F19-D33901CAC5EC}" srcOrd="0" destOrd="0" presId="urn:microsoft.com/office/officeart/2016/7/layout/LinearArrowProcessNumbered"/>
    <dgm:cxn modelId="{F7C3139D-CD82-4342-9288-67AF91767EFC}" type="presParOf" srcId="{B7B17FEF-E864-4446-8BAE-03EDB7DECBDB}" destId="{17E2F951-DE5F-4B7F-A179-6878342991B5}" srcOrd="1" destOrd="0" presId="urn:microsoft.com/office/officeart/2016/7/layout/LinearArrowProcessNumbered"/>
    <dgm:cxn modelId="{7A5543F7-0DD7-4224-BC2B-A58AB4A1A483}" type="presParOf" srcId="{17E2F951-DE5F-4B7F-A179-6878342991B5}" destId="{365F9FC5-1744-412E-8CE2-2B1371161E2A}" srcOrd="0" destOrd="0" presId="urn:microsoft.com/office/officeart/2016/7/layout/LinearArrowProcessNumbered"/>
    <dgm:cxn modelId="{F93C35CF-EF4B-4C30-97CB-7E53C2A4D24B}" type="presParOf" srcId="{17E2F951-DE5F-4B7F-A179-6878342991B5}" destId="{8DEC0430-BD66-4557-A74F-A846D836CBFA}" srcOrd="1" destOrd="0" presId="urn:microsoft.com/office/officeart/2016/7/layout/LinearArrowProcessNumbered"/>
    <dgm:cxn modelId="{00DB0A23-7F3F-475A-A11C-509B68F1E929}" type="presParOf" srcId="{17E2F951-DE5F-4B7F-A179-6878342991B5}" destId="{F74531DB-3623-4DEF-84C4-3A29E4DB85E8}" srcOrd="2" destOrd="0" presId="urn:microsoft.com/office/officeart/2016/7/layout/LinearArrowProcessNumbered"/>
    <dgm:cxn modelId="{30B32B9E-CDAE-4BC3-AFE7-30CE5CE3E59F}" type="presParOf" srcId="{17E2F951-DE5F-4B7F-A179-6878342991B5}" destId="{B37FD0F7-083C-48A1-ACDD-39F1FE2E4354}" srcOrd="3" destOrd="0" presId="urn:microsoft.com/office/officeart/2016/7/layout/LinearArrowProcessNumbered"/>
    <dgm:cxn modelId="{FC187FA4-2554-4407-9EC1-273814BA421F}" type="presParOf" srcId="{B7B17FEF-E864-4446-8BAE-03EDB7DECBDB}" destId="{570E0EC4-8C43-424E-8B2F-2A644EDEA9E4}" srcOrd="2" destOrd="0" presId="urn:microsoft.com/office/officeart/2016/7/layout/LinearArrowProcessNumbered"/>
    <dgm:cxn modelId="{767A367F-045D-4BD1-9041-43EF7037EE4F}" type="presParOf" srcId="{05AEF330-BBDD-4E43-B54D-08DE765C25EA}" destId="{1A4F54C2-C924-44D1-B541-FE413B453950}" srcOrd="13" destOrd="0" presId="urn:microsoft.com/office/officeart/2016/7/layout/LinearArrowProcessNumbered"/>
    <dgm:cxn modelId="{6B6F33C8-7419-4C48-AA9D-0E5C92D22381}" type="presParOf" srcId="{05AEF330-BBDD-4E43-B54D-08DE765C25EA}" destId="{58145CBB-441B-49D2-82B9-489FE2DD0B0D}" srcOrd="14" destOrd="0" presId="urn:microsoft.com/office/officeart/2016/7/layout/LinearArrowProcessNumbered"/>
    <dgm:cxn modelId="{CB22ABD2-A573-495E-9B65-D19EBD61421C}" type="presParOf" srcId="{58145CBB-441B-49D2-82B9-489FE2DD0B0D}" destId="{0605D1E7-25FB-430C-A55C-F75B15393822}" srcOrd="0" destOrd="0" presId="urn:microsoft.com/office/officeart/2016/7/layout/LinearArrowProcessNumbered"/>
    <dgm:cxn modelId="{6F0FDDD1-E2CC-4445-88FE-4AC9F0D6B34E}" type="presParOf" srcId="{58145CBB-441B-49D2-82B9-489FE2DD0B0D}" destId="{A93DFB3E-380A-4CA9-A9D4-E704C65D8A2E}" srcOrd="1" destOrd="0" presId="urn:microsoft.com/office/officeart/2016/7/layout/LinearArrowProcessNumbered"/>
    <dgm:cxn modelId="{92ADEC40-E4D0-4F27-8A20-3DDACA728202}" type="presParOf" srcId="{A93DFB3E-380A-4CA9-A9D4-E704C65D8A2E}" destId="{CA83505E-CC2B-406D-AE1F-F50516EA73B6}" srcOrd="0" destOrd="0" presId="urn:microsoft.com/office/officeart/2016/7/layout/LinearArrowProcessNumbered"/>
    <dgm:cxn modelId="{3C5ED310-8B37-46BA-8A75-B5B937AA94F3}" type="presParOf" srcId="{A93DFB3E-380A-4CA9-A9D4-E704C65D8A2E}" destId="{BF62DB65-AC5C-4B8A-A223-C4CE165A038C}" srcOrd="1" destOrd="0" presId="urn:microsoft.com/office/officeart/2016/7/layout/LinearArrowProcessNumbered"/>
    <dgm:cxn modelId="{29381922-0C38-4DB9-A613-93376FCD481C}" type="presParOf" srcId="{A93DFB3E-380A-4CA9-A9D4-E704C65D8A2E}" destId="{72729B7E-95EF-4730-BB22-466C9B725F96}" srcOrd="2" destOrd="0" presId="urn:microsoft.com/office/officeart/2016/7/layout/LinearArrowProcessNumbered"/>
    <dgm:cxn modelId="{A47CE870-0603-4156-B75E-01314134AC8C}" type="presParOf" srcId="{A93DFB3E-380A-4CA9-A9D4-E704C65D8A2E}" destId="{0F1716F3-D7F4-4B68-B8C9-927F482792D5}" srcOrd="3" destOrd="0" presId="urn:microsoft.com/office/officeart/2016/7/layout/LinearArrowProcessNumbered"/>
    <dgm:cxn modelId="{25DB123C-66F9-40F6-9304-B1AFD89F7BE2}" type="presParOf" srcId="{58145CBB-441B-49D2-82B9-489FE2DD0B0D}" destId="{7A699618-8140-47ED-B5CF-A7FE12BF6DB9}" srcOrd="2" destOrd="0" presId="urn:microsoft.com/office/officeart/2016/7/layout/LinearArrowProcessNumbered"/>
    <dgm:cxn modelId="{4C8BDEA3-38BF-457F-9E64-4E01414DFE8D}" type="presParOf" srcId="{05AEF330-BBDD-4E43-B54D-08DE765C25EA}" destId="{B9C4231B-AD69-4475-968E-FCF661D1D680}" srcOrd="15" destOrd="0" presId="urn:microsoft.com/office/officeart/2016/7/layout/LinearArrowProcessNumbered"/>
    <dgm:cxn modelId="{DFAB27EC-3B4C-4521-9B41-B0734E0AE6AA}" type="presParOf" srcId="{05AEF330-BBDD-4E43-B54D-08DE765C25EA}" destId="{F28D55BC-08A3-40E1-96FA-A1F4C46EA837}" srcOrd="16" destOrd="0" presId="urn:microsoft.com/office/officeart/2016/7/layout/LinearArrowProcessNumbered"/>
    <dgm:cxn modelId="{D0DCA92B-8D22-48F2-976D-9CD3A08920D0}" type="presParOf" srcId="{F28D55BC-08A3-40E1-96FA-A1F4C46EA837}" destId="{EC409ECD-4CCB-4A8A-970E-DBD15A456C7C}" srcOrd="0" destOrd="0" presId="urn:microsoft.com/office/officeart/2016/7/layout/LinearArrowProcessNumbered"/>
    <dgm:cxn modelId="{5B7F2443-664C-41B6-AA32-55C634EEDA0C}" type="presParOf" srcId="{F28D55BC-08A3-40E1-96FA-A1F4C46EA837}" destId="{404DBE8C-D8FF-4033-B2C5-592A648D2A55}" srcOrd="1" destOrd="0" presId="urn:microsoft.com/office/officeart/2016/7/layout/LinearArrowProcessNumbered"/>
    <dgm:cxn modelId="{5D5C20F8-DEAD-484B-8159-09D956FA388F}" type="presParOf" srcId="{404DBE8C-D8FF-4033-B2C5-592A648D2A55}" destId="{E9373677-C5AA-4B87-9F48-D9E210AA2EDE}" srcOrd="0" destOrd="0" presId="urn:microsoft.com/office/officeart/2016/7/layout/LinearArrowProcessNumbered"/>
    <dgm:cxn modelId="{AECC4A82-685F-40DC-A6B4-31DEA69AA48F}" type="presParOf" srcId="{404DBE8C-D8FF-4033-B2C5-592A648D2A55}" destId="{51B19CB4-6B41-4407-AF6B-B4C0F47AF72B}" srcOrd="1" destOrd="0" presId="urn:microsoft.com/office/officeart/2016/7/layout/LinearArrowProcessNumbered"/>
    <dgm:cxn modelId="{B11CE271-7AC5-426F-86F9-14D40F7F52B1}" type="presParOf" srcId="{404DBE8C-D8FF-4033-B2C5-592A648D2A55}" destId="{0E3A7BC4-948E-4E1D-B65F-36E9AEF7EBA2}" srcOrd="2" destOrd="0" presId="urn:microsoft.com/office/officeart/2016/7/layout/LinearArrowProcessNumbered"/>
    <dgm:cxn modelId="{F53765C3-005B-4C2F-8262-FD66AE16A4B8}" type="presParOf" srcId="{404DBE8C-D8FF-4033-B2C5-592A648D2A55}" destId="{018E52EB-77B2-4C65-8EC7-7C69E7A72A4D}" srcOrd="3" destOrd="0" presId="urn:microsoft.com/office/officeart/2016/7/layout/LinearArrowProcessNumbered"/>
    <dgm:cxn modelId="{37CD3DB8-4668-4907-87DD-D222B25E0C55}" type="presParOf" srcId="{F28D55BC-08A3-40E1-96FA-A1F4C46EA837}" destId="{B0DC2E9F-F31D-4DD5-868E-11CBCF38E065}" srcOrd="2" destOrd="0" presId="urn:microsoft.com/office/officeart/2016/7/layout/LinearArrowProcessNumbered"/>
    <dgm:cxn modelId="{AA2C0F93-F321-4BF6-A882-C6380EE8C71F}" type="presParOf" srcId="{05AEF330-BBDD-4E43-B54D-08DE765C25EA}" destId="{A8FC647A-A364-46B0-B3FE-54801854B473}" srcOrd="17" destOrd="0" presId="urn:microsoft.com/office/officeart/2016/7/layout/LinearArrowProcessNumbered"/>
    <dgm:cxn modelId="{70570737-5CEE-45C9-AA76-374CEFC10819}" type="presParOf" srcId="{05AEF330-BBDD-4E43-B54D-08DE765C25EA}" destId="{023E2A4A-9D56-403B-9D63-9FBF0BA12B01}" srcOrd="18" destOrd="0" presId="urn:microsoft.com/office/officeart/2016/7/layout/LinearArrowProcessNumbered"/>
    <dgm:cxn modelId="{179B9E3D-16D6-437A-9FD2-160BF0A29A27}" type="presParOf" srcId="{023E2A4A-9D56-403B-9D63-9FBF0BA12B01}" destId="{74E21DC0-C15A-4781-8520-5FD9DBBEFF2B}" srcOrd="0" destOrd="0" presId="urn:microsoft.com/office/officeart/2016/7/layout/LinearArrowProcessNumbered"/>
    <dgm:cxn modelId="{10464378-139D-490B-8A62-C0DCE5D850DF}" type="presParOf" srcId="{023E2A4A-9D56-403B-9D63-9FBF0BA12B01}" destId="{2516B8D1-6D77-464F-B639-0BF67090BB21}" srcOrd="1" destOrd="0" presId="urn:microsoft.com/office/officeart/2016/7/layout/LinearArrowProcessNumbered"/>
    <dgm:cxn modelId="{8382CB10-35B1-47AE-AAE1-5876674E9D56}" type="presParOf" srcId="{2516B8D1-6D77-464F-B639-0BF67090BB21}" destId="{164E6BEA-3BC2-4C36-B2F6-C564477BB014}" srcOrd="0" destOrd="0" presId="urn:microsoft.com/office/officeart/2016/7/layout/LinearArrowProcessNumbered"/>
    <dgm:cxn modelId="{9CAD5E28-5AB0-4135-B961-1A7DCE3DD5F2}" type="presParOf" srcId="{2516B8D1-6D77-464F-B639-0BF67090BB21}" destId="{DB7A074D-272D-4917-BCC3-0DF1B9DFD8DA}" srcOrd="1" destOrd="0" presId="urn:microsoft.com/office/officeart/2016/7/layout/LinearArrowProcessNumbered"/>
    <dgm:cxn modelId="{68113941-23FE-418D-B143-5FEB5DB30BDA}" type="presParOf" srcId="{2516B8D1-6D77-464F-B639-0BF67090BB21}" destId="{FE5562EF-CFED-4031-8B0C-C0D205A2DD20}" srcOrd="2" destOrd="0" presId="urn:microsoft.com/office/officeart/2016/7/layout/LinearArrowProcessNumbered"/>
    <dgm:cxn modelId="{ED689C3C-5DEC-43DD-A240-31F16F2A6980}" type="presParOf" srcId="{2516B8D1-6D77-464F-B639-0BF67090BB21}" destId="{C5222615-DBDF-46F8-946C-0401BC81FEF4}" srcOrd="3" destOrd="0" presId="urn:microsoft.com/office/officeart/2016/7/layout/LinearArrowProcessNumbered"/>
    <dgm:cxn modelId="{BEEE06D3-A21C-4265-8E9C-8D03D04C3744}" type="presParOf" srcId="{023E2A4A-9D56-403B-9D63-9FBF0BA12B01}" destId="{CF555984-E6E2-4359-88C8-A47E0EBB95DF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52617-B49E-4181-BEA2-8E46F3312E38}">
      <dsp:nvSpPr>
        <dsp:cNvPr id="0" name=""/>
        <dsp:cNvSpPr/>
      </dsp:nvSpPr>
      <dsp:spPr>
        <a:xfrm>
          <a:off x="0" y="2332"/>
          <a:ext cx="8208627" cy="1182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8328D-BAB3-410C-85F1-6FEB9271AAE5}">
      <dsp:nvSpPr>
        <dsp:cNvPr id="0" name=""/>
        <dsp:cNvSpPr/>
      </dsp:nvSpPr>
      <dsp:spPr>
        <a:xfrm>
          <a:off x="357555" y="268282"/>
          <a:ext cx="650101" cy="650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25973-5C1A-4965-B48D-F09B7F016112}">
      <dsp:nvSpPr>
        <dsp:cNvPr id="0" name=""/>
        <dsp:cNvSpPr/>
      </dsp:nvSpPr>
      <dsp:spPr>
        <a:xfrm>
          <a:off x="1365213" y="2332"/>
          <a:ext cx="6843413" cy="1182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95" tIns="125095" rIns="125095" bIns="12509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Il rafforzamento dell’obbligo di consegnare l’assicurazione postuma decennale </a:t>
          </a:r>
          <a:r>
            <a:rPr lang="it-IT" sz="1600" kern="1200" dirty="0"/>
            <a:t>che è sancito a pena di nullità (che può essere rilevata solo dall’acquirente) del  contratto di trasferimento immobiliare</a:t>
          </a:r>
          <a:endParaRPr lang="en-US" sz="1600" kern="1200" dirty="0"/>
        </a:p>
      </dsp:txBody>
      <dsp:txXfrm>
        <a:off x="1365213" y="2332"/>
        <a:ext cx="6843413" cy="1182003"/>
      </dsp:txXfrm>
    </dsp:sp>
    <dsp:sp modelId="{E1EFA0BF-308B-4A06-B93C-942DC0EB1C5E}">
      <dsp:nvSpPr>
        <dsp:cNvPr id="0" name=""/>
        <dsp:cNvSpPr/>
      </dsp:nvSpPr>
      <dsp:spPr>
        <a:xfrm>
          <a:off x="0" y="1479836"/>
          <a:ext cx="8208627" cy="1182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DD5C7-7CC0-40DE-9D15-A9A88C989146}">
      <dsp:nvSpPr>
        <dsp:cNvPr id="0" name=""/>
        <dsp:cNvSpPr/>
      </dsp:nvSpPr>
      <dsp:spPr>
        <a:xfrm>
          <a:off x="357555" y="1745786"/>
          <a:ext cx="650101" cy="650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BC4C3-CB12-4062-B3CD-89772715A46D}">
      <dsp:nvSpPr>
        <dsp:cNvPr id="0" name=""/>
        <dsp:cNvSpPr/>
      </dsp:nvSpPr>
      <dsp:spPr>
        <a:xfrm>
          <a:off x="1365213" y="1479836"/>
          <a:ext cx="6843413" cy="1182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95" tIns="125095" rIns="125095" bIns="12509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Il collegamento tra la consegna della postuma decennale e la fideiussione: </a:t>
          </a:r>
          <a:r>
            <a:rPr lang="it-IT" sz="1600" kern="1200" dirty="0"/>
            <a:t>i)</a:t>
          </a:r>
          <a:r>
            <a:rPr lang="it-IT" sz="1600" b="1" kern="1200" dirty="0"/>
            <a:t> </a:t>
          </a:r>
          <a:r>
            <a:rPr lang="it-IT" sz="1600" kern="1200" dirty="0"/>
            <a:t>che garantisce anche contro l’inadempimento dell’obbligo assicurativo, ii) può essere escussa in caso di mancata consegna e di suo recesso dal contratto</a:t>
          </a:r>
          <a:endParaRPr lang="en-US" sz="1600" kern="1200" dirty="0"/>
        </a:p>
      </dsp:txBody>
      <dsp:txXfrm>
        <a:off x="1365213" y="1479836"/>
        <a:ext cx="6843413" cy="1182003"/>
      </dsp:txXfrm>
    </dsp:sp>
    <dsp:sp modelId="{538D7106-8B72-4666-890D-123B672CB177}">
      <dsp:nvSpPr>
        <dsp:cNvPr id="0" name=""/>
        <dsp:cNvSpPr/>
      </dsp:nvSpPr>
      <dsp:spPr>
        <a:xfrm>
          <a:off x="0" y="2993119"/>
          <a:ext cx="8208627" cy="1182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FEE9A-F801-4BAA-9340-A23B974919CC}">
      <dsp:nvSpPr>
        <dsp:cNvPr id="0" name=""/>
        <dsp:cNvSpPr/>
      </dsp:nvSpPr>
      <dsp:spPr>
        <a:xfrm>
          <a:off x="357555" y="3223290"/>
          <a:ext cx="650101" cy="650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15492-275F-49D9-8A7E-FB61E4598E6F}">
      <dsp:nvSpPr>
        <dsp:cNvPr id="0" name=""/>
        <dsp:cNvSpPr/>
      </dsp:nvSpPr>
      <dsp:spPr>
        <a:xfrm>
          <a:off x="1365213" y="2957339"/>
          <a:ext cx="6843413" cy="1182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95" tIns="125095" rIns="125095" bIns="12509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La forma vincolata del contratto preliminare per atto pubblico o per scrittura privata autenticata</a:t>
          </a:r>
          <a:r>
            <a:rPr lang="it-IT" sz="1600" kern="1200"/>
            <a:t> che pone il notaio quale garante del rispetto della disciplina di tutela dell’acquirente</a:t>
          </a:r>
          <a:endParaRPr lang="en-US" sz="1600" kern="1200"/>
        </a:p>
      </dsp:txBody>
      <dsp:txXfrm>
        <a:off x="1365213" y="2957339"/>
        <a:ext cx="6843413" cy="1182003"/>
      </dsp:txXfrm>
    </dsp:sp>
    <dsp:sp modelId="{22763495-D543-4BF1-AC08-2779CFF9DA48}">
      <dsp:nvSpPr>
        <dsp:cNvPr id="0" name=""/>
        <dsp:cNvSpPr/>
      </dsp:nvSpPr>
      <dsp:spPr>
        <a:xfrm>
          <a:off x="0" y="4434843"/>
          <a:ext cx="8208627" cy="11820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88EB0-EF79-4A43-A367-0844E7D1933A}">
      <dsp:nvSpPr>
        <dsp:cNvPr id="0" name=""/>
        <dsp:cNvSpPr/>
      </dsp:nvSpPr>
      <dsp:spPr>
        <a:xfrm>
          <a:off x="357555" y="4700794"/>
          <a:ext cx="650101" cy="650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C1DB5-553E-4C94-95A4-2B5AEC7C45E2}">
      <dsp:nvSpPr>
        <dsp:cNvPr id="0" name=""/>
        <dsp:cNvSpPr/>
      </dsp:nvSpPr>
      <dsp:spPr>
        <a:xfrm>
          <a:off x="1365213" y="4434843"/>
          <a:ext cx="6843413" cy="1182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95" tIns="125095" rIns="125095" bIns="12509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 previsione di un </a:t>
          </a:r>
          <a:r>
            <a:rPr lang="it-IT" sz="1600" b="1" kern="1200" dirty="0"/>
            <a:t>modello standard ministeriale </a:t>
          </a:r>
          <a:r>
            <a:rPr lang="it-IT" sz="1600" kern="1200" dirty="0"/>
            <a:t>di fideiussione e di assicurazione decennale</a:t>
          </a:r>
          <a:endParaRPr lang="en-US" sz="1600" kern="1200" dirty="0"/>
        </a:p>
      </dsp:txBody>
      <dsp:txXfrm>
        <a:off x="1365213" y="4434843"/>
        <a:ext cx="6843413" cy="1182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BD660-5E58-45EA-B915-DFFB4A75C4F2}">
      <dsp:nvSpPr>
        <dsp:cNvPr id="0" name=""/>
        <dsp:cNvSpPr/>
      </dsp:nvSpPr>
      <dsp:spPr>
        <a:xfrm>
          <a:off x="585334" y="1531513"/>
          <a:ext cx="46084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43A6B-9E01-4B39-8BF5-6B0ECB8D22AB}">
      <dsp:nvSpPr>
        <dsp:cNvPr id="0" name=""/>
        <dsp:cNvSpPr/>
      </dsp:nvSpPr>
      <dsp:spPr>
        <a:xfrm>
          <a:off x="1073835" y="1492799"/>
          <a:ext cx="52997" cy="9964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DFB95-2065-4125-AFD4-203016856704}">
      <dsp:nvSpPr>
        <dsp:cNvPr id="0" name=""/>
        <dsp:cNvSpPr/>
      </dsp:nvSpPr>
      <dsp:spPr>
        <a:xfrm>
          <a:off x="333748" y="1337568"/>
          <a:ext cx="387960" cy="387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5" tIns="15055" rIns="15055" bIns="150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</a:t>
          </a:r>
        </a:p>
      </dsp:txBody>
      <dsp:txXfrm>
        <a:off x="390563" y="1394383"/>
        <a:ext cx="274330" cy="274330"/>
      </dsp:txXfrm>
    </dsp:sp>
    <dsp:sp modelId="{5E45EFB1-8FB8-4C11-B8CA-7EF6E12F8557}">
      <dsp:nvSpPr>
        <dsp:cNvPr id="0" name=""/>
        <dsp:cNvSpPr/>
      </dsp:nvSpPr>
      <dsp:spPr>
        <a:xfrm>
          <a:off x="9273" y="1891128"/>
          <a:ext cx="10369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3" tIns="165100" rIns="8179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gli estremi </a:t>
          </a:r>
          <a:r>
            <a:rPr lang="it-IT" sz="1200" b="1" kern="1200" dirty="0"/>
            <a:t>identificativi</a:t>
          </a:r>
          <a:r>
            <a:rPr lang="it-IT" sz="1200" kern="1200" dirty="0"/>
            <a:t> dei soggetti e oggetto del contratto e le indicazioni necessarie anche per la trascrizione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9273" y="2098510"/>
        <a:ext cx="1036910" cy="1758218"/>
      </dsp:txXfrm>
    </dsp:sp>
    <dsp:sp modelId="{12640E6A-3B12-4846-95D8-E8697C01D4D3}">
      <dsp:nvSpPr>
        <dsp:cNvPr id="0" name=""/>
        <dsp:cNvSpPr/>
      </dsp:nvSpPr>
      <dsp:spPr>
        <a:xfrm>
          <a:off x="1161396" y="1531513"/>
          <a:ext cx="103691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8AC9F-731D-4A43-B4DF-2704218BC6BF}">
      <dsp:nvSpPr>
        <dsp:cNvPr id="0" name=""/>
        <dsp:cNvSpPr/>
      </dsp:nvSpPr>
      <dsp:spPr>
        <a:xfrm>
          <a:off x="2225958" y="1492800"/>
          <a:ext cx="52997" cy="9964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EE21B-FA06-42BF-B5BF-C38954B6C5B1}">
      <dsp:nvSpPr>
        <dsp:cNvPr id="0" name=""/>
        <dsp:cNvSpPr/>
      </dsp:nvSpPr>
      <dsp:spPr>
        <a:xfrm>
          <a:off x="1485871" y="1337569"/>
          <a:ext cx="387960" cy="387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5" tIns="15055" rIns="15055" bIns="150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</a:t>
          </a:r>
        </a:p>
      </dsp:txBody>
      <dsp:txXfrm>
        <a:off x="1542686" y="1394384"/>
        <a:ext cx="274330" cy="274330"/>
      </dsp:txXfrm>
    </dsp:sp>
    <dsp:sp modelId="{C540D374-0FCB-4042-AEB8-7CC48F66F3F0}">
      <dsp:nvSpPr>
        <dsp:cNvPr id="0" name=""/>
        <dsp:cNvSpPr/>
      </dsp:nvSpPr>
      <dsp:spPr>
        <a:xfrm>
          <a:off x="1161396" y="1891131"/>
          <a:ext cx="10369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3" tIns="165100" rIns="8179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la descrizione dell'immobile</a:t>
          </a:r>
          <a:endParaRPr lang="en-US" sz="1200" b="1" kern="1200" dirty="0"/>
        </a:p>
      </dsp:txBody>
      <dsp:txXfrm>
        <a:off x="1161396" y="2098513"/>
        <a:ext cx="1036910" cy="1758218"/>
      </dsp:txXfrm>
    </dsp:sp>
    <dsp:sp modelId="{3BBFFB02-73B6-47C2-BD92-AE4F322DF8A8}">
      <dsp:nvSpPr>
        <dsp:cNvPr id="0" name=""/>
        <dsp:cNvSpPr/>
      </dsp:nvSpPr>
      <dsp:spPr>
        <a:xfrm>
          <a:off x="2313519" y="1531513"/>
          <a:ext cx="103691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9217C-C6DF-458B-A366-3C330CF49CC1}">
      <dsp:nvSpPr>
        <dsp:cNvPr id="0" name=""/>
        <dsp:cNvSpPr/>
      </dsp:nvSpPr>
      <dsp:spPr>
        <a:xfrm>
          <a:off x="3378081" y="1492800"/>
          <a:ext cx="52997" cy="9964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36CA3-DD2E-4B20-839F-5E733EE7864E}">
      <dsp:nvSpPr>
        <dsp:cNvPr id="0" name=""/>
        <dsp:cNvSpPr/>
      </dsp:nvSpPr>
      <dsp:spPr>
        <a:xfrm>
          <a:off x="2637994" y="1337569"/>
          <a:ext cx="387960" cy="387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5" tIns="15055" rIns="15055" bIns="150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</a:t>
          </a:r>
          <a:endParaRPr lang="en-US" sz="1700" kern="1200" dirty="0"/>
        </a:p>
      </dsp:txBody>
      <dsp:txXfrm>
        <a:off x="2694809" y="1394384"/>
        <a:ext cx="274330" cy="274330"/>
      </dsp:txXfrm>
    </dsp:sp>
    <dsp:sp modelId="{1C11D1D3-77F7-4158-877B-CC0A9AA4DF7D}">
      <dsp:nvSpPr>
        <dsp:cNvPr id="0" name=""/>
        <dsp:cNvSpPr/>
      </dsp:nvSpPr>
      <dsp:spPr>
        <a:xfrm>
          <a:off x="2313519" y="1891131"/>
          <a:ext cx="10369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3" tIns="165100" rIns="8179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gli estremi di eventuali </a:t>
          </a:r>
          <a:r>
            <a:rPr lang="it-IT" sz="1200" b="1" kern="1200" dirty="0"/>
            <a:t>atti d'obbligo e convenzioni </a:t>
          </a:r>
          <a:r>
            <a:rPr lang="it-IT" sz="1200" kern="1200" dirty="0"/>
            <a:t>urbanistiche con indicazione dei relativi obblighi</a:t>
          </a:r>
          <a:endParaRPr lang="en-US" sz="1200" kern="1200" dirty="0"/>
        </a:p>
      </dsp:txBody>
      <dsp:txXfrm>
        <a:off x="2313519" y="2098513"/>
        <a:ext cx="1036910" cy="1758218"/>
      </dsp:txXfrm>
    </dsp:sp>
    <dsp:sp modelId="{EC032D6B-321D-4ABF-A34E-30016F7E1126}">
      <dsp:nvSpPr>
        <dsp:cNvPr id="0" name=""/>
        <dsp:cNvSpPr/>
      </dsp:nvSpPr>
      <dsp:spPr>
        <a:xfrm>
          <a:off x="3465642" y="1531513"/>
          <a:ext cx="103691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8DA84-47A3-44AA-A309-77AD19D86559}">
      <dsp:nvSpPr>
        <dsp:cNvPr id="0" name=""/>
        <dsp:cNvSpPr/>
      </dsp:nvSpPr>
      <dsp:spPr>
        <a:xfrm>
          <a:off x="4530204" y="1492800"/>
          <a:ext cx="52997" cy="9964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41007-77BA-4270-970F-A4D7D2EB7D85}">
      <dsp:nvSpPr>
        <dsp:cNvPr id="0" name=""/>
        <dsp:cNvSpPr/>
      </dsp:nvSpPr>
      <dsp:spPr>
        <a:xfrm>
          <a:off x="3790117" y="1337569"/>
          <a:ext cx="387960" cy="387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5" tIns="15055" rIns="15055" bIns="150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</a:t>
          </a:r>
        </a:p>
      </dsp:txBody>
      <dsp:txXfrm>
        <a:off x="3846932" y="1394384"/>
        <a:ext cx="274330" cy="274330"/>
      </dsp:txXfrm>
    </dsp:sp>
    <dsp:sp modelId="{E6E45A88-39E4-4824-B779-F9E017ED1E40}">
      <dsp:nvSpPr>
        <dsp:cNvPr id="0" name=""/>
        <dsp:cNvSpPr/>
      </dsp:nvSpPr>
      <dsp:spPr>
        <a:xfrm>
          <a:off x="3465642" y="1891131"/>
          <a:ext cx="10369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3" tIns="165100" rIns="8179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le caratteristiche tecniche della costruzione</a:t>
          </a:r>
          <a:endParaRPr lang="en-US" sz="1200" kern="1200" dirty="0"/>
        </a:p>
      </dsp:txBody>
      <dsp:txXfrm>
        <a:off x="3465642" y="2098513"/>
        <a:ext cx="1036910" cy="1758218"/>
      </dsp:txXfrm>
    </dsp:sp>
    <dsp:sp modelId="{B1730429-F68C-465B-91ED-7BD15E56ED13}">
      <dsp:nvSpPr>
        <dsp:cNvPr id="0" name=""/>
        <dsp:cNvSpPr/>
      </dsp:nvSpPr>
      <dsp:spPr>
        <a:xfrm>
          <a:off x="4617765" y="1531513"/>
          <a:ext cx="103691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05E34F-94FA-4E82-969C-1B106CF12616}">
      <dsp:nvSpPr>
        <dsp:cNvPr id="0" name=""/>
        <dsp:cNvSpPr/>
      </dsp:nvSpPr>
      <dsp:spPr>
        <a:xfrm>
          <a:off x="5682327" y="1492800"/>
          <a:ext cx="52997" cy="9964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C8F6B-6861-4B94-820E-90A2A9137741}">
      <dsp:nvSpPr>
        <dsp:cNvPr id="0" name=""/>
        <dsp:cNvSpPr/>
      </dsp:nvSpPr>
      <dsp:spPr>
        <a:xfrm>
          <a:off x="4942241" y="1337569"/>
          <a:ext cx="387960" cy="387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5" tIns="15055" rIns="15055" bIns="150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5</a:t>
          </a:r>
        </a:p>
      </dsp:txBody>
      <dsp:txXfrm>
        <a:off x="4999056" y="1394384"/>
        <a:ext cx="274330" cy="274330"/>
      </dsp:txXfrm>
    </dsp:sp>
    <dsp:sp modelId="{14CC0D90-AA2C-4043-B077-37349D2ACC27}">
      <dsp:nvSpPr>
        <dsp:cNvPr id="0" name=""/>
        <dsp:cNvSpPr/>
      </dsp:nvSpPr>
      <dsp:spPr>
        <a:xfrm>
          <a:off x="4617765" y="1891131"/>
          <a:ext cx="10369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3" tIns="165100" rIns="81793" bIns="1651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i termini massimi ultimazione, anche suddivisi per SAL</a:t>
          </a:r>
          <a:endParaRPr lang="en-US" sz="1300" kern="1200" dirty="0"/>
        </a:p>
      </dsp:txBody>
      <dsp:txXfrm>
        <a:off x="4617765" y="2098513"/>
        <a:ext cx="1036910" cy="1758218"/>
      </dsp:txXfrm>
    </dsp:sp>
    <dsp:sp modelId="{C6DFAC36-C31E-46D7-B7DA-EBAF041AFB77}">
      <dsp:nvSpPr>
        <dsp:cNvPr id="0" name=""/>
        <dsp:cNvSpPr/>
      </dsp:nvSpPr>
      <dsp:spPr>
        <a:xfrm>
          <a:off x="5769889" y="1531513"/>
          <a:ext cx="103691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8792B-EED3-4CCF-8153-B8769B9DABF7}">
      <dsp:nvSpPr>
        <dsp:cNvPr id="0" name=""/>
        <dsp:cNvSpPr/>
      </dsp:nvSpPr>
      <dsp:spPr>
        <a:xfrm>
          <a:off x="6834450" y="1492800"/>
          <a:ext cx="52997" cy="9964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39A5C-ECD3-49C4-AC65-84C05FFEF00F}">
      <dsp:nvSpPr>
        <dsp:cNvPr id="0" name=""/>
        <dsp:cNvSpPr/>
      </dsp:nvSpPr>
      <dsp:spPr>
        <a:xfrm>
          <a:off x="6094364" y="1337569"/>
          <a:ext cx="387960" cy="387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5" tIns="15055" rIns="15055" bIns="150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6</a:t>
          </a:r>
        </a:p>
      </dsp:txBody>
      <dsp:txXfrm>
        <a:off x="6151179" y="1394384"/>
        <a:ext cx="274330" cy="274330"/>
      </dsp:txXfrm>
    </dsp:sp>
    <dsp:sp modelId="{09D1D0CB-AA16-4C17-B38B-AC28417DA727}">
      <dsp:nvSpPr>
        <dsp:cNvPr id="0" name=""/>
        <dsp:cNvSpPr/>
      </dsp:nvSpPr>
      <dsp:spPr>
        <a:xfrm>
          <a:off x="5769889" y="1891131"/>
          <a:ext cx="10369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3" tIns="165100" rIns="8179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l'indicazione del </a:t>
          </a:r>
          <a:r>
            <a:rPr lang="it-IT" sz="1200" b="1" kern="1200" dirty="0"/>
            <a:t>prezzo</a:t>
          </a:r>
          <a:r>
            <a:rPr lang="it-IT" sz="1200" kern="1200" dirty="0"/>
            <a:t> e le </a:t>
          </a:r>
          <a:r>
            <a:rPr lang="it-IT" sz="1200" b="1" kern="1200" dirty="0"/>
            <a:t>modalità di pagamento </a:t>
          </a:r>
          <a:r>
            <a:rPr lang="it-IT" sz="1200" kern="1200" dirty="0"/>
            <a:t>(con la specificazione dell'importo di eventuali  caparre)</a:t>
          </a:r>
          <a:endParaRPr lang="en-US" sz="1200" kern="1200" dirty="0"/>
        </a:p>
      </dsp:txBody>
      <dsp:txXfrm>
        <a:off x="5769889" y="2098513"/>
        <a:ext cx="1036910" cy="1758218"/>
      </dsp:txXfrm>
    </dsp:sp>
    <dsp:sp modelId="{365F9FC5-1744-412E-8CE2-2B1371161E2A}">
      <dsp:nvSpPr>
        <dsp:cNvPr id="0" name=""/>
        <dsp:cNvSpPr/>
      </dsp:nvSpPr>
      <dsp:spPr>
        <a:xfrm>
          <a:off x="6922012" y="1531513"/>
          <a:ext cx="103698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C0430-BD66-4557-A74F-A846D836CBFA}">
      <dsp:nvSpPr>
        <dsp:cNvPr id="0" name=""/>
        <dsp:cNvSpPr/>
      </dsp:nvSpPr>
      <dsp:spPr>
        <a:xfrm>
          <a:off x="7986646" y="1492800"/>
          <a:ext cx="53001" cy="9964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531DB-3623-4DEF-84C4-3A29E4DB85E8}">
      <dsp:nvSpPr>
        <dsp:cNvPr id="0" name=""/>
        <dsp:cNvSpPr/>
      </dsp:nvSpPr>
      <dsp:spPr>
        <a:xfrm>
          <a:off x="7246522" y="1337569"/>
          <a:ext cx="387960" cy="387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5" tIns="15055" rIns="15055" bIns="150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7</a:t>
          </a:r>
        </a:p>
      </dsp:txBody>
      <dsp:txXfrm>
        <a:off x="7303337" y="1394384"/>
        <a:ext cx="274330" cy="274330"/>
      </dsp:txXfrm>
    </dsp:sp>
    <dsp:sp modelId="{570E0EC4-8C43-424E-8B2F-2A644EDEA9E4}">
      <dsp:nvSpPr>
        <dsp:cNvPr id="0" name=""/>
        <dsp:cNvSpPr/>
      </dsp:nvSpPr>
      <dsp:spPr>
        <a:xfrm>
          <a:off x="6922012" y="1891131"/>
          <a:ext cx="103698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8" tIns="165100" rIns="81798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gli estremi della </a:t>
          </a:r>
          <a:r>
            <a:rPr lang="it-IT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fideiussione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e l'attestazione della sua </a:t>
          </a:r>
          <a:r>
            <a:rPr lang="it-IT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conformità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al modello standard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922012" y="2098527"/>
        <a:ext cx="1036981" cy="1758204"/>
      </dsp:txXfrm>
    </dsp:sp>
    <dsp:sp modelId="{CA83505E-CC2B-406D-AE1F-F50516EA73B6}">
      <dsp:nvSpPr>
        <dsp:cNvPr id="0" name=""/>
        <dsp:cNvSpPr/>
      </dsp:nvSpPr>
      <dsp:spPr>
        <a:xfrm>
          <a:off x="8126282" y="1531513"/>
          <a:ext cx="103691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2DB65-AC5C-4B8A-A223-C4CE165A038C}">
      <dsp:nvSpPr>
        <dsp:cNvPr id="0" name=""/>
        <dsp:cNvSpPr/>
      </dsp:nvSpPr>
      <dsp:spPr>
        <a:xfrm>
          <a:off x="9190844" y="1492800"/>
          <a:ext cx="52997" cy="9964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29B7E-95EF-4730-BB22-466C9B725F96}">
      <dsp:nvSpPr>
        <dsp:cNvPr id="0" name=""/>
        <dsp:cNvSpPr/>
      </dsp:nvSpPr>
      <dsp:spPr>
        <a:xfrm>
          <a:off x="8450757" y="1337569"/>
          <a:ext cx="387960" cy="387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5" tIns="15055" rIns="15055" bIns="150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8</a:t>
          </a:r>
        </a:p>
      </dsp:txBody>
      <dsp:txXfrm>
        <a:off x="8507572" y="1394384"/>
        <a:ext cx="274330" cy="274330"/>
      </dsp:txXfrm>
    </dsp:sp>
    <dsp:sp modelId="{7A699618-8140-47ED-B5CF-A7FE12BF6DB9}">
      <dsp:nvSpPr>
        <dsp:cNvPr id="0" name=""/>
        <dsp:cNvSpPr/>
      </dsp:nvSpPr>
      <dsp:spPr>
        <a:xfrm>
          <a:off x="8074213" y="1891131"/>
          <a:ext cx="114104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3" tIns="165100" rIns="8179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l'eventuale esistenza di </a:t>
          </a:r>
          <a:r>
            <a:rPr lang="it-IT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ipoteche o trascrizioni pregiudizievoli 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 qualsiasi tipo sull'immobile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8074213" y="2119340"/>
        <a:ext cx="1141047" cy="1737391"/>
      </dsp:txXfrm>
    </dsp:sp>
    <dsp:sp modelId="{E9373677-C5AA-4B87-9F48-D9E210AA2EDE}">
      <dsp:nvSpPr>
        <dsp:cNvPr id="0" name=""/>
        <dsp:cNvSpPr/>
      </dsp:nvSpPr>
      <dsp:spPr>
        <a:xfrm>
          <a:off x="9278405" y="1531513"/>
          <a:ext cx="103691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19CB4-6B41-4407-AF6B-B4C0F47AF72B}">
      <dsp:nvSpPr>
        <dsp:cNvPr id="0" name=""/>
        <dsp:cNvSpPr/>
      </dsp:nvSpPr>
      <dsp:spPr>
        <a:xfrm>
          <a:off x="10342967" y="1492800"/>
          <a:ext cx="52997" cy="9964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A7BC4-948E-4E1D-B65F-36E9AEF7EBA2}">
      <dsp:nvSpPr>
        <dsp:cNvPr id="0" name=""/>
        <dsp:cNvSpPr/>
      </dsp:nvSpPr>
      <dsp:spPr>
        <a:xfrm>
          <a:off x="9602880" y="1337569"/>
          <a:ext cx="387960" cy="387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5" tIns="15055" rIns="15055" bIns="150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9</a:t>
          </a:r>
        </a:p>
      </dsp:txBody>
      <dsp:txXfrm>
        <a:off x="9659695" y="1394384"/>
        <a:ext cx="274330" cy="274330"/>
      </dsp:txXfrm>
    </dsp:sp>
    <dsp:sp modelId="{B0DC2E9F-F31D-4DD5-868E-11CBCF38E065}">
      <dsp:nvSpPr>
        <dsp:cNvPr id="0" name=""/>
        <dsp:cNvSpPr/>
      </dsp:nvSpPr>
      <dsp:spPr>
        <a:xfrm>
          <a:off x="9278405" y="1891131"/>
          <a:ext cx="10369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3" tIns="165100" rIns="8179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gli </a:t>
          </a:r>
          <a:r>
            <a:rPr lang="it-IT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estremi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del permesso di titolo edilizio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9278405" y="2098513"/>
        <a:ext cx="1036910" cy="1758218"/>
      </dsp:txXfrm>
    </dsp:sp>
    <dsp:sp modelId="{164E6BEA-3BC2-4C36-B2F6-C564477BB014}">
      <dsp:nvSpPr>
        <dsp:cNvPr id="0" name=""/>
        <dsp:cNvSpPr/>
      </dsp:nvSpPr>
      <dsp:spPr>
        <a:xfrm>
          <a:off x="10430528" y="1531513"/>
          <a:ext cx="51845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562EF-CFED-4031-8B0C-C0D205A2DD20}">
      <dsp:nvSpPr>
        <dsp:cNvPr id="0" name=""/>
        <dsp:cNvSpPr/>
      </dsp:nvSpPr>
      <dsp:spPr>
        <a:xfrm>
          <a:off x="10755003" y="1337569"/>
          <a:ext cx="387960" cy="387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55" tIns="15055" rIns="15055" bIns="150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10</a:t>
          </a:r>
        </a:p>
      </dsp:txBody>
      <dsp:txXfrm>
        <a:off x="10811818" y="1394384"/>
        <a:ext cx="274330" cy="274330"/>
      </dsp:txXfrm>
    </dsp:sp>
    <dsp:sp modelId="{CF555984-E6E2-4359-88C8-A47E0EBB95DF}">
      <dsp:nvSpPr>
        <dsp:cNvPr id="0" name=""/>
        <dsp:cNvSpPr/>
      </dsp:nvSpPr>
      <dsp:spPr>
        <a:xfrm>
          <a:off x="10430528" y="1891131"/>
          <a:ext cx="103691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93" tIns="165100" rIns="81793" bIns="1651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l'indicazione delle </a:t>
          </a:r>
          <a:r>
            <a:rPr lang="it-IT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imprese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appaltatrici</a:t>
          </a:r>
          <a:endParaRPr lang="en-US" sz="1300" kern="1200" dirty="0"/>
        </a:p>
      </dsp:txBody>
      <dsp:txXfrm>
        <a:off x="10430528" y="2098513"/>
        <a:ext cx="1036910" cy="175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06639CBB-C1A4-4780-ABFE-72D0DEA26FE8}" type="datetime1">
              <a:rPr lang="it-IT" smtClean="0"/>
              <a:t>19/05/2023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07B964BE-1CD1-1943-8CAA-B6D417321F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524ACD39-D6BC-4D3B-91FC-13B9160A094B}" type="datetime1">
              <a:rPr lang="it-IT" smtClean="0"/>
              <a:pPr/>
              <a:t>19/05/2023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Fai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8D7D3E5B-4BED-B24C-9674-6B6454D0456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8D7D3E5B-4BED-B24C-9674-6B6454D04561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0612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5063F-75B3-A840-BD8A-A74602CDE0A2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22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888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it-IT" noProof="0" smtClean="0"/>
              <a:t>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3861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168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47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063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514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2899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439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F274B5-DE86-30FD-C479-83BFF63CE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B192EA-8181-358E-AD8E-0499D9126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E22794-B5C8-558A-CC01-D3DABF43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040631-F2B8-38A2-AC9E-289DEDE6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0CC512-980C-8042-C9CA-3B3BB452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Figura a mano libera 15">
            <a:extLst>
              <a:ext uri="{FF2B5EF4-FFF2-40B4-BE49-F238E27FC236}">
                <a16:creationId xmlns:a16="http://schemas.microsoft.com/office/drawing/2014/main" id="{C1E78918-82BC-FB13-7289-E1E90D2CD979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8" name="Immagine 7" descr="Spazio tra due edifici con cielo blu sullo sfondo">
            <a:extLst>
              <a:ext uri="{FF2B5EF4-FFF2-40B4-BE49-F238E27FC236}">
                <a16:creationId xmlns:a16="http://schemas.microsoft.com/office/drawing/2014/main" id="{B30A6F71-0F4A-B7C6-74D7-F363B94B5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1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700B0-19C3-6898-E18F-76A58D49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9B7DFF-7340-9B2B-F284-DC0A3D4AF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2100E2-0B28-CA2B-5D62-FBBF8C31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3E578C-0D9C-63DC-24A3-60EC4F8E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E2EE6-31F9-9ABE-0DF7-09D2766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448649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1AE1A11-E59E-8345-05EF-5B02A0206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E38F3A-1AE7-DD3C-B2B5-82B892B61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B457F0-8D38-2A38-AB73-CCB3900E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3ED29B-59C9-370B-5D50-E8B99804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10662F-CBA2-D8FB-5807-952D57A5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122613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2" y="654637"/>
            <a:ext cx="4834517" cy="2774361"/>
          </a:xfrm>
        </p:spPr>
        <p:txBody>
          <a:bodyPr lIns="0" tIns="0" rIns="0" bIns="0" rtlCol="0" anchor="b">
            <a:noAutofit/>
          </a:bodyPr>
          <a:lstStyle>
            <a:lvl1pPr>
              <a:defRPr lang="it-IT" sz="3600" cap="all" baseline="0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429000"/>
            <a:ext cx="4834517" cy="277436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000" cap="all" baseline="0"/>
            </a:lvl1pPr>
            <a:lvl2pPr marL="457200" indent="0">
              <a:buNone/>
              <a:defRPr lang="it-IT"/>
            </a:lvl2pPr>
            <a:lvl3pPr marL="914400" indent="0">
              <a:buNone/>
              <a:defRPr lang="it-IT"/>
            </a:lvl3pPr>
            <a:lvl4pPr marL="1371600" indent="0">
              <a:buNone/>
              <a:defRPr lang="it-IT"/>
            </a:lvl4pPr>
            <a:lvl5pPr marL="1828800" indent="0">
              <a:buNone/>
              <a:defRPr lang="it-IT"/>
            </a:lvl5pPr>
          </a:lstStyle>
          <a:p>
            <a:pPr lvl="0" rtl="0"/>
            <a:r>
              <a:rPr lang="it-IT"/>
              <a:t>FAI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7659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0" y="0"/>
            <a:ext cx="45334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1"/>
            <a:ext cx="10506416" cy="1128519"/>
          </a:xfrm>
        </p:spPr>
        <p:txBody>
          <a:bodyPr lIns="0" tIns="0" rIns="0" bIns="0" rtlCol="0" anchor="t">
            <a:noAutofit/>
          </a:bodyPr>
          <a:lstStyle>
            <a:lvl1pPr>
              <a:defRPr lang="it-IT" sz="36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6763DD79-6EE3-B8D8-0CBF-2151E3515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6438" y="2090460"/>
            <a:ext cx="4729163" cy="3271838"/>
          </a:xfrm>
          <a:custGeom>
            <a:avLst/>
            <a:gdLst>
              <a:gd name="connsiteX0" fmla="*/ 0 w 4729163"/>
              <a:gd name="connsiteY0" fmla="*/ 0 h 3271838"/>
              <a:gd name="connsiteX1" fmla="*/ 4729163 w 4729163"/>
              <a:gd name="connsiteY1" fmla="*/ 0 h 3271838"/>
              <a:gd name="connsiteX2" fmla="*/ 4729163 w 4729163"/>
              <a:gd name="connsiteY2" fmla="*/ 1519113 h 3271838"/>
              <a:gd name="connsiteX3" fmla="*/ 4674888 w 4729163"/>
              <a:gd name="connsiteY3" fmla="*/ 1524585 h 3271838"/>
              <a:gd name="connsiteX4" fmla="*/ 4145679 w 4729163"/>
              <a:gd name="connsiteY4" fmla="*/ 2173901 h 3271838"/>
              <a:gd name="connsiteX5" fmla="*/ 4674888 w 4729163"/>
              <a:gd name="connsiteY5" fmla="*/ 2823218 h 3271838"/>
              <a:gd name="connsiteX6" fmla="*/ 4729163 w 4729163"/>
              <a:gd name="connsiteY6" fmla="*/ 2828689 h 3271838"/>
              <a:gd name="connsiteX7" fmla="*/ 4729163 w 4729163"/>
              <a:gd name="connsiteY7" fmla="*/ 3271838 h 3271838"/>
              <a:gd name="connsiteX8" fmla="*/ 0 w 4729163"/>
              <a:gd name="connsiteY8" fmla="*/ 327183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163" h="3271838">
                <a:moveTo>
                  <a:pt x="0" y="0"/>
                </a:moveTo>
                <a:lnTo>
                  <a:pt x="4729163" y="0"/>
                </a:lnTo>
                <a:lnTo>
                  <a:pt x="4729163" y="1519113"/>
                </a:lnTo>
                <a:lnTo>
                  <a:pt x="4674888" y="1524585"/>
                </a:lnTo>
                <a:cubicBezTo>
                  <a:pt x="4372869" y="1586387"/>
                  <a:pt x="4145679" y="1853613"/>
                  <a:pt x="4145679" y="2173901"/>
                </a:cubicBezTo>
                <a:cubicBezTo>
                  <a:pt x="4145679" y="2494190"/>
                  <a:pt x="4372869" y="2761416"/>
                  <a:pt x="4674888" y="2823218"/>
                </a:cubicBezTo>
                <a:lnTo>
                  <a:pt x="4729163" y="2828689"/>
                </a:lnTo>
                <a:lnTo>
                  <a:pt x="4729163" y="3271838"/>
                </a:lnTo>
                <a:lnTo>
                  <a:pt x="0" y="32718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lang="it-IT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650" y="2087562"/>
            <a:ext cx="4375150" cy="38910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1800">
                <a:solidFill>
                  <a:schemeClr val="tx1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E3A22C8-6F2C-1CDE-8309-91BEE025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92117" y="3601579"/>
            <a:ext cx="1325563" cy="1325563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CD6503F-0A61-068C-55A7-DCFF406FB3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PRESENTAZIONE TITOLO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AB612C-940F-4C41-D28D-9328F15241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510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4227E488-456A-A645-EEF4-38AAED9C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it-IT" sz="3600" baseline="0"/>
            </a:lvl1pPr>
          </a:lstStyle>
          <a:p>
            <a:pPr rtl="0"/>
            <a:r>
              <a:rPr lang="it-IT"/>
              <a:t>FARE CLIC PER MODIFICARE IL TITOLO DELLO SCHEMA</a:t>
            </a:r>
          </a:p>
        </p:txBody>
      </p:sp>
      <p:sp>
        <p:nvSpPr>
          <p:cNvPr id="6" name="Segnaposto immagine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F4825303-FCCD-E705-1213-BF7CF16DF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1" name="Segnaposto testo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524" y="5567730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it-IT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/>
              <a:t>Titolo</a:t>
            </a:r>
          </a:p>
        </p:txBody>
      </p:sp>
      <p:sp>
        <p:nvSpPr>
          <p:cNvPr id="25" name="Segnaposto immagine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7" name="Segnaposto testo 36">
            <a:extLst>
              <a:ext uri="{FF2B5EF4-FFF2-40B4-BE49-F238E27FC236}">
                <a16:creationId xmlns:a16="http://schemas.microsoft.com/office/drawing/2014/main" id="{BF18F814-0B06-5B49-EC7F-2FFDDB498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8" name="Segnaposto testo 28">
            <a:extLst>
              <a:ext uri="{FF2B5EF4-FFF2-40B4-BE49-F238E27FC236}">
                <a16:creationId xmlns:a16="http://schemas.microsoft.com/office/drawing/2014/main" id="{518B0AC6-8555-9EC9-31D5-2D41E9278A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1421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it-IT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/>
              <a:t>Titolo</a:t>
            </a:r>
          </a:p>
        </p:txBody>
      </p:sp>
      <p:sp>
        <p:nvSpPr>
          <p:cNvPr id="26" name="Segnaposto immagine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3A6E4A81-98BC-4A0B-637E-A8A4EF704A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671F3A8D-7485-35BA-4D51-752E669CD5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0967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it-IT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/>
              <a:t>Titolo</a:t>
            </a:r>
          </a:p>
        </p:txBody>
      </p: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9" name="Segnaposto testo 38">
            <a:extLst>
              <a:ext uri="{FF2B5EF4-FFF2-40B4-BE49-F238E27FC236}">
                <a16:creationId xmlns:a16="http://schemas.microsoft.com/office/drawing/2014/main" id="{35068E76-B8E5-A95C-FAAC-7F43B2481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5985B1DB-E488-ABA9-E8FB-18D2006DCE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513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it-IT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/>
              <a:t>Titolo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FC1105-93C5-0E50-1656-271A54E5D97D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PRESENTAZIONE TITOLO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34F48D-1D23-34DB-1FB6-07EEB752692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5209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Spazio tra due edifici con cielo blu sullo sfondo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68" y="633753"/>
            <a:ext cx="7414940" cy="578325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it-IT" sz="2400" cap="all" spc="300" baseline="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8" y="1313284"/>
            <a:ext cx="6226593" cy="3427502"/>
          </a:xfrm>
        </p:spPr>
        <p:txBody>
          <a:bodyPr lIns="0" tIns="0" rIns="0" bIns="0" rtlCol="0" anchor="t">
            <a:noAutofit/>
          </a:bodyPr>
          <a:lstStyle>
            <a:lvl1pPr algn="l">
              <a:defRPr lang="it-IT" sz="4500" cap="all" baseline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84902"/>
            <a:ext cx="4567228" cy="1877976"/>
          </a:xfrm>
        </p:spPr>
        <p:txBody>
          <a:bodyPr lIns="0" tIns="0" rIns="0" bIns="0" rtlCol="0">
            <a:noAutofit/>
          </a:bodyPr>
          <a:lstStyle>
            <a:lvl1pPr>
              <a:defRPr lang="it-IT" sz="3600" baseline="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5" y="409576"/>
            <a:ext cx="5789913" cy="6067424"/>
          </a:xfrm>
        </p:spPr>
        <p:txBody>
          <a:bodyPr lIns="0" tIns="0" rIns="0" bIns="0" rtlCol="0">
            <a:noAutofit/>
          </a:bodyPr>
          <a:lstStyle>
            <a:lvl1pPr>
              <a:defRPr lang="it-IT">
                <a:latin typeface="+mn-lt"/>
              </a:defRPr>
            </a:lvl1pPr>
            <a:lvl2pPr>
              <a:defRPr lang="it-IT">
                <a:latin typeface="+mn-lt"/>
              </a:defRPr>
            </a:lvl2pPr>
            <a:lvl3pPr>
              <a:defRPr lang="it-IT">
                <a:latin typeface="+mn-lt"/>
              </a:defRPr>
            </a:lvl3pPr>
            <a:lvl4pPr>
              <a:defRPr lang="it-IT">
                <a:latin typeface="+mn-lt"/>
              </a:defRPr>
            </a:lvl4pPr>
            <a:lvl5pPr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Figura a mano libera 5" descr="Uomo che guarda i grattacieli">
            <a:extLst>
              <a:ext uri="{FF2B5EF4-FFF2-40B4-BE49-F238E27FC236}">
                <a16:creationId xmlns:a16="http://schemas.microsoft.com/office/drawing/2014/main" id="{7BCB4311-6C5C-4FCF-5824-E1C8254AC360}"/>
              </a:ext>
            </a:extLst>
          </p:cNvPr>
          <p:cNvSpPr/>
          <p:nvPr userDrawn="1"/>
        </p:nvSpPr>
        <p:spPr>
          <a:xfrm rot="2329651">
            <a:off x="-532604" y="2895950"/>
            <a:ext cx="5658498" cy="5088743"/>
          </a:xfrm>
          <a:custGeom>
            <a:avLst/>
            <a:gdLst>
              <a:gd name="connsiteX0" fmla="*/ 1041364 w 5658498"/>
              <a:gd name="connsiteY0" fmla="*/ 660618 h 5088743"/>
              <a:gd name="connsiteX1" fmla="*/ 2881574 w 5658498"/>
              <a:gd name="connsiteY1" fmla="*/ 0 h 5088743"/>
              <a:gd name="connsiteX2" fmla="*/ 5644500 w 5658498"/>
              <a:gd name="connsiteY2" fmla="*/ 2032703 h 5088743"/>
              <a:gd name="connsiteX3" fmla="*/ 5658498 w 5658498"/>
              <a:gd name="connsiteY3" fmla="*/ 2087143 h 5088743"/>
              <a:gd name="connsiteX4" fmla="*/ 1928931 w 5658498"/>
              <a:gd name="connsiteY4" fmla="*/ 5088743 h 5088743"/>
              <a:gd name="connsiteX5" fmla="*/ 0 w 5658498"/>
              <a:gd name="connsiteY5" fmla="*/ 2691993 h 5088743"/>
              <a:gd name="connsiteX6" fmla="*/ 7450 w 5658498"/>
              <a:gd name="connsiteY6" fmla="*/ 2560795 h 5088743"/>
              <a:gd name="connsiteX7" fmla="*/ 1041364 w 5658498"/>
              <a:gd name="connsiteY7" fmla="*/ 660618 h 50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8498" h="5088743">
                <a:moveTo>
                  <a:pt x="1041364" y="660618"/>
                </a:moveTo>
                <a:cubicBezTo>
                  <a:pt x="1541443" y="247916"/>
                  <a:pt x="2182557" y="0"/>
                  <a:pt x="2881574" y="0"/>
                </a:cubicBezTo>
                <a:cubicBezTo>
                  <a:pt x="4179749" y="0"/>
                  <a:pt x="5278215" y="855058"/>
                  <a:pt x="5644500" y="2032703"/>
                </a:cubicBezTo>
                <a:lnTo>
                  <a:pt x="5658498" y="2087143"/>
                </a:lnTo>
                <a:lnTo>
                  <a:pt x="1928931" y="5088743"/>
                </a:lnTo>
                <a:lnTo>
                  <a:pt x="0" y="2691993"/>
                </a:lnTo>
                <a:lnTo>
                  <a:pt x="7450" y="2560795"/>
                </a:lnTo>
                <a:cubicBezTo>
                  <a:pt x="94683" y="1797754"/>
                  <a:pt x="478776" y="1124908"/>
                  <a:pt x="1041364" y="660618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8000" contras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B5704EA-7A65-5CC2-D428-F28396B06208}"/>
              </a:ext>
            </a:extLst>
          </p:cNvPr>
          <p:cNvSpPr/>
          <p:nvPr userDrawn="1"/>
        </p:nvSpPr>
        <p:spPr>
          <a:xfrm>
            <a:off x="356461" y="2238899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PRESENTAZIONE TITOLO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80" y="1781357"/>
            <a:ext cx="5157787" cy="823912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lang="it-IT" sz="2400" b="1">
                <a:latin typeface="+mn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880" y="2605269"/>
            <a:ext cx="5157787" cy="3684588"/>
          </a:xfrm>
        </p:spPr>
        <p:txBody>
          <a:bodyPr lIns="0" tIns="0" rIns="0" bIns="0" rtlCol="0">
            <a:noAutofit/>
          </a:bodyPr>
          <a:lstStyle>
            <a:lvl1pPr>
              <a:defRPr lang="it-IT">
                <a:latin typeface="+mn-lt"/>
              </a:defRPr>
            </a:lvl1pPr>
            <a:lvl2pPr>
              <a:defRPr lang="it-IT">
                <a:latin typeface="+mn-lt"/>
              </a:defRPr>
            </a:lvl2pPr>
            <a:lvl3pPr>
              <a:defRPr lang="it-IT">
                <a:latin typeface="+mn-lt"/>
              </a:defRPr>
            </a:lvl3pPr>
            <a:lvl4pPr>
              <a:defRPr lang="it-IT">
                <a:latin typeface="+mn-lt"/>
              </a:defRPr>
            </a:lvl4pPr>
            <a:lvl5pPr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2292" y="1781357"/>
            <a:ext cx="5183188" cy="823912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lang="it-IT" sz="2400" b="1">
                <a:latin typeface="+mn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292" y="2605269"/>
            <a:ext cx="5183188" cy="3684588"/>
          </a:xfrm>
        </p:spPr>
        <p:txBody>
          <a:bodyPr lIns="0" tIns="0" rIns="0" bIns="0" rtlCol="0">
            <a:noAutofit/>
          </a:bodyPr>
          <a:lstStyle>
            <a:lvl1pPr>
              <a:defRPr lang="it-IT">
                <a:latin typeface="+mn-lt"/>
              </a:defRPr>
            </a:lvl1pPr>
            <a:lvl2pPr>
              <a:defRPr lang="it-IT">
                <a:latin typeface="+mn-lt"/>
              </a:defRPr>
            </a:lvl2pPr>
            <a:lvl3pPr>
              <a:defRPr lang="it-IT">
                <a:latin typeface="+mn-lt"/>
              </a:defRPr>
            </a:lvl3pPr>
            <a:lvl4pPr>
              <a:defRPr lang="it-IT">
                <a:latin typeface="+mn-lt"/>
              </a:defRPr>
            </a:lvl4pPr>
            <a:lvl5pPr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2EEB52FD-12DF-7F90-E06C-0C83CEB26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it-IT" sz="3600" baseline="0"/>
            </a:lvl1pPr>
          </a:lstStyle>
          <a:p>
            <a:pPr rtl="0"/>
            <a:r>
              <a:rPr lang="it-IT"/>
              <a:t>FARE CLIC PER MODIFICARE IL TITOLO DELLO SCHEMA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PRESENTAZIONE TITOLO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3145716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6" name="bg object 16"/>
          <p:cNvSpPr/>
          <p:nvPr userDrawn="1"/>
        </p:nvSpPr>
        <p:spPr>
          <a:xfrm>
            <a:off x="555803" y="1119502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438393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it-IT" sz="3600" baseline="0"/>
            </a:lvl1pPr>
          </a:lstStyle>
          <a:p>
            <a:pPr rtl="0"/>
            <a:r>
              <a:rPr lang="it-IT"/>
              <a:t>FARE CLIC PER MODIFICARE IL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 rtlCol="0">
            <a:noAutofit/>
          </a:bodyPr>
          <a:lstStyle>
            <a:lvl1pPr>
              <a:defRPr lang="it-IT">
                <a:latin typeface="+mn-lt"/>
              </a:defRPr>
            </a:lvl1pPr>
            <a:lvl2pPr>
              <a:defRPr lang="it-IT">
                <a:latin typeface="+mn-lt"/>
              </a:defRPr>
            </a:lvl2pPr>
            <a:lvl3pPr>
              <a:defRPr lang="it-IT">
                <a:latin typeface="+mn-lt"/>
              </a:defRPr>
            </a:lvl3pPr>
            <a:lvl4pPr>
              <a:defRPr lang="it-IT">
                <a:latin typeface="+mn-lt"/>
              </a:defRPr>
            </a:lvl4pPr>
            <a:lvl5pPr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PRESENTAZIONE TITOLO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326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EA571E-44AA-F411-CAEC-0C765440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A4F01A-B154-3A4D-6A3B-02A9B409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60E181-B1D2-F46E-714C-7FE9A14F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24C032-848F-103C-F571-3E4A30D2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54BFD1-84D9-D257-1B31-B38A0B62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664376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DB51E-18E3-6620-8F60-02F0016C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3BA242-667D-77B8-F73C-E7FFB3E2A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78AE72-A830-364B-21F3-7F5FB315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9126AC-326A-A87C-166C-8C5968F6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DEE3B1-73B3-1EE2-2A60-813F2FD5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012741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4C5191-D558-1554-B402-DB98FC01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2071E5-50E3-C12F-53F9-CB9CE7BF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7720BC-A480-5117-98B6-9383E720B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B3D98A-3D1E-F75C-85E7-D03DDC0C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7FFEAE-9A56-201A-CA26-CEA30D5F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E25499-207E-B5A3-8BA1-AAC3343F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074500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560AB-977E-B60E-F178-14E5E3B2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FA07B7-37AB-58F6-3D64-540D5B7C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9FFFA3-1492-AB8A-A874-C7F9C3DF4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0E0E21C-7C6B-D942-D2B6-0A1D84A54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340F17-F185-97F7-2375-E23DC0F47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76ECA9-9B08-ED94-0266-7592B74B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BE67319-3648-EF24-0889-BACA0CDE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124AF1-99FF-1EF5-9DD7-03C64426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175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F8BE2-7136-D83E-6564-C0A5B71E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D6753C-11E3-E660-EDF5-A8EF6CF5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A6A688-B028-A2C2-B35C-78560E17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8E083D-9C2C-FACB-BB09-51A7DF8F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42422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DCFE9D-EA03-4CDE-9B36-D7AB7D7E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90292A-2612-49D8-0675-15F62339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7D2C8A-D19C-369E-A083-CE7FB829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04671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76F2C-AE16-4ABA-7235-DD137EAE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5792F5-473E-2557-AA70-C2DBE4A1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48EC80-F6FE-FE3C-5D0F-9B78C1249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A2E36C-358F-A8D7-B389-49C31D43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58D332-5962-F16B-ADEB-6F773A1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C99A91-92B6-3538-8FF7-B9A09F8F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54016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7E45C9-50AB-7819-FB00-74174A99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6626FD-0C9D-1E55-D5B2-72422B841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EA5B12-AA1C-5864-4317-DF4E989B7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C57215-50D2-F5B9-CACC-4B7FDC5D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DA9BEE-1AAD-F080-156F-57B97D14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A7ED63-C85D-14C6-149E-E3849FD4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17009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F46A5E1-C45E-969D-7D06-25A1903C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00442C-59AE-364A-65F3-5ABCE2B5C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4EDD50-97CB-A7EC-CF2F-D6545775B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5/19/2023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49E8A5-00D4-1FD0-1587-14CFF3FC7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PRESENTAZIONE TITOLO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662F3A-BD92-4E5C-046C-0DA9D06F1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9A01C0A-2BB6-49E7-91A3-DCB9F9F5958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FC9778E-7BD8-8367-27F7-9C1AD1A5F695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305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649" r:id="rId15"/>
    <p:sldLayoutId id="2147483665" r:id="rId16"/>
    <p:sldLayoutId id="2147483653" r:id="rId17"/>
    <p:sldLayoutId id="2147483748" r:id="rId18"/>
    <p:sldLayoutId id="214748374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152" userDrawn="1">
          <p15:clr>
            <a:srgbClr val="547EBF"/>
          </p15:clr>
        </p15:guide>
        <p15:guide id="3" pos="7440" userDrawn="1">
          <p15:clr>
            <a:srgbClr val="547EBF"/>
          </p15:clr>
        </p15:guide>
        <p15:guide id="4" orient="horz" pos="4080" userDrawn="1">
          <p15:clr>
            <a:srgbClr val="547EBF"/>
          </p15:clr>
        </p15:guide>
        <p15:guide id="5" userDrawn="1">
          <p15:clr>
            <a:srgbClr val="547EBF"/>
          </p15:clr>
        </p15:guide>
        <p15:guide id="6" pos="7680" userDrawn="1">
          <p15:clr>
            <a:srgbClr val="547EBF"/>
          </p15:clr>
        </p15:guide>
        <p15:guide id="7" pos="528" userDrawn="1">
          <p15:clr>
            <a:srgbClr val="547EBF"/>
          </p15:clr>
        </p15:guide>
        <p15:guide id="8" pos="6912" userDrawn="1">
          <p15:clr>
            <a:srgbClr val="547EBF"/>
          </p15:clr>
        </p15:guide>
        <p15:guide id="9" orient="horz" pos="240" userDrawn="1">
          <p15:clr>
            <a:srgbClr val="547EBF"/>
          </p15:clr>
        </p15:guide>
        <p15:guide id="10" orient="horz" pos="55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D66EFADB-B456-9AF4-B028-5BEBF564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51" y="1051356"/>
            <a:ext cx="11462658" cy="5119029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1FA20B-85F0-FCBF-1A08-B03C35A2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sz="1600" dirty="0"/>
              <a:t>17 MAGGIO 2023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196368-0C05-8F8D-DCA9-1736D342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8529" y="6362273"/>
            <a:ext cx="4304414" cy="365125"/>
          </a:xfrm>
        </p:spPr>
        <p:txBody>
          <a:bodyPr/>
          <a:lstStyle/>
          <a:p>
            <a:pPr rtl="0"/>
            <a:r>
              <a:rPr lang="it-IT" sz="1400" dirty="0">
                <a:solidFill>
                  <a:schemeClr val="tx1"/>
                </a:solidFill>
              </a:rPr>
              <a:t>AVV. SILVIA MENICHETTI  - Direzione Edilizia e Territorio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B8481FD-2718-E341-C388-45A762B4044A}"/>
              </a:ext>
            </a:extLst>
          </p:cNvPr>
          <p:cNvGrpSpPr/>
          <p:nvPr/>
        </p:nvGrpSpPr>
        <p:grpSpPr>
          <a:xfrm>
            <a:off x="8980753" y="320963"/>
            <a:ext cx="2536868" cy="646455"/>
            <a:chOff x="2751545" y="382104"/>
            <a:chExt cx="2123109" cy="541020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1010B07D-63D8-4379-195B-E7D040C23E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576" y="450782"/>
              <a:ext cx="1343078" cy="200162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9C37E2A9-1213-4417-C63F-FC1718C8066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1545" y="449267"/>
              <a:ext cx="319139" cy="202971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ABB8D96D-98F7-0E87-7D91-0B906C2453D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2780" y="447555"/>
              <a:ext cx="134404" cy="206425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2BC67F5D-347F-3927-CCE4-8FAEC33979D9}"/>
                </a:ext>
              </a:extLst>
            </p:cNvPr>
            <p:cNvSpPr/>
            <p:nvPr/>
          </p:nvSpPr>
          <p:spPr>
            <a:xfrm>
              <a:off x="3263608" y="382104"/>
              <a:ext cx="204470" cy="541020"/>
            </a:xfrm>
            <a:custGeom>
              <a:avLst/>
              <a:gdLst/>
              <a:ahLst/>
              <a:cxnLst/>
              <a:rect l="l" t="t" r="r" b="b"/>
              <a:pathLst>
                <a:path w="204470" h="541019">
                  <a:moveTo>
                    <a:pt x="120332" y="66941"/>
                  </a:moveTo>
                  <a:lnTo>
                    <a:pt x="0" y="66941"/>
                  </a:lnTo>
                  <a:lnTo>
                    <a:pt x="0" y="102501"/>
                  </a:lnTo>
                  <a:lnTo>
                    <a:pt x="0" y="150761"/>
                  </a:lnTo>
                  <a:lnTo>
                    <a:pt x="0" y="185051"/>
                  </a:lnTo>
                  <a:lnTo>
                    <a:pt x="0" y="234581"/>
                  </a:lnTo>
                  <a:lnTo>
                    <a:pt x="0" y="270141"/>
                  </a:lnTo>
                  <a:lnTo>
                    <a:pt x="120332" y="270141"/>
                  </a:lnTo>
                  <a:lnTo>
                    <a:pt x="120332" y="234581"/>
                  </a:lnTo>
                  <a:lnTo>
                    <a:pt x="35674" y="234581"/>
                  </a:lnTo>
                  <a:lnTo>
                    <a:pt x="35674" y="185051"/>
                  </a:lnTo>
                  <a:lnTo>
                    <a:pt x="107746" y="185051"/>
                  </a:lnTo>
                  <a:lnTo>
                    <a:pt x="107746" y="150761"/>
                  </a:lnTo>
                  <a:lnTo>
                    <a:pt x="35674" y="150761"/>
                  </a:lnTo>
                  <a:lnTo>
                    <a:pt x="35674" y="102501"/>
                  </a:lnTo>
                  <a:lnTo>
                    <a:pt x="120332" y="102501"/>
                  </a:lnTo>
                  <a:lnTo>
                    <a:pt x="120332" y="66941"/>
                  </a:lnTo>
                  <a:close/>
                </a:path>
                <a:path w="204470" h="541019">
                  <a:moveTo>
                    <a:pt x="204177" y="0"/>
                  </a:moveTo>
                  <a:lnTo>
                    <a:pt x="187312" y="0"/>
                  </a:lnTo>
                  <a:lnTo>
                    <a:pt x="187312" y="540804"/>
                  </a:lnTo>
                  <a:lnTo>
                    <a:pt x="204177" y="540804"/>
                  </a:lnTo>
                  <a:lnTo>
                    <a:pt x="204177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8D6E8B-CFEC-20FE-55E7-11A01BA6DFFA}"/>
              </a:ext>
            </a:extLst>
          </p:cNvPr>
          <p:cNvSpPr txBox="1"/>
          <p:nvPr/>
        </p:nvSpPr>
        <p:spPr>
          <a:xfrm>
            <a:off x="5645888" y="2286000"/>
            <a:ext cx="52631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IMMOBILI DA COSTRUIRE: </a:t>
            </a:r>
            <a:r>
              <a:rPr lang="it-IT" sz="3200" kern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QUADRO DELLE REGOLE E FOCUS SULLA POLIZZA POSTUMA DECENNALE E IL NUOVO MODELLO STANDARD RICHIESTO </a:t>
            </a:r>
            <a:endParaRPr lang="it-IT" sz="3200" dirty="0">
              <a:ea typeface="Cambria" panose="020405030504060302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0762987-A9B3-C3AC-7CB1-50CE54A8E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9" y="-15876"/>
            <a:ext cx="4757509" cy="68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9752655-72F7-26B4-5DA5-07E2346C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959" y="3609914"/>
            <a:ext cx="5604806" cy="1128519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>
                <a:solidFill>
                  <a:schemeClr val="bg1"/>
                </a:solidFill>
              </a:rPr>
              <a:t>INTRODU-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CHI È IL “COSTRUTTORE”?</a:t>
            </a:r>
            <a:br>
              <a:rPr lang="it-IT" b="1" dirty="0">
                <a:solidFill>
                  <a:schemeClr val="tx2"/>
                </a:solidFill>
              </a:rPr>
            </a:br>
            <a:br>
              <a:rPr lang="it-IT" b="1" dirty="0">
                <a:solidFill>
                  <a:schemeClr val="tx2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6D77A1A7-7876-7DF9-AF3A-C47588011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638" r="6638"/>
          <a:stretch/>
        </p:blipFill>
        <p:spPr/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A2D1EE3-10BA-7879-1DC3-ACF7D44361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 rtl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55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71E2CF3-7696-B004-D863-419111DF6E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11</a:t>
            </a:fld>
            <a:endParaRPr lang="it-IT" dirty="0"/>
          </a:p>
        </p:txBody>
      </p:sp>
      <p:graphicFrame>
        <p:nvGraphicFramePr>
          <p:cNvPr id="11" name="Tabella 11">
            <a:extLst>
              <a:ext uri="{FF2B5EF4-FFF2-40B4-BE49-F238E27FC236}">
                <a16:creationId xmlns:a16="http://schemas.microsoft.com/office/drawing/2014/main" id="{E5BFF2D7-CCA6-A9A4-6718-2F4713A14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60673"/>
              </p:ext>
            </p:extLst>
          </p:nvPr>
        </p:nvGraphicFramePr>
        <p:xfrm>
          <a:off x="4889801" y="1971414"/>
          <a:ext cx="6165544" cy="365920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788229">
                  <a:extLst>
                    <a:ext uri="{9D8B030D-6E8A-4147-A177-3AD203B41FA5}">
                      <a16:colId xmlns:a16="http://schemas.microsoft.com/office/drawing/2014/main" val="1561904041"/>
                    </a:ext>
                  </a:extLst>
                </a:gridCol>
                <a:gridCol w="2377315">
                  <a:extLst>
                    <a:ext uri="{9D8B030D-6E8A-4147-A177-3AD203B41FA5}">
                      <a16:colId xmlns:a16="http://schemas.microsoft.com/office/drawing/2014/main" val="4231728597"/>
                    </a:ext>
                  </a:extLst>
                </a:gridCol>
              </a:tblGrid>
              <a:tr h="978018">
                <a:tc>
                  <a:txBody>
                    <a:bodyPr/>
                    <a:lstStyle/>
                    <a:p>
                      <a:r>
                        <a:rPr lang="it-IT" b="1" dirty="0"/>
                        <a:t>VENDITORE PERSONA FISICA </a:t>
                      </a:r>
                    </a:p>
                    <a:p>
                      <a:r>
                        <a:rPr lang="it-IT" u="sng" dirty="0"/>
                        <a:t>NON COSTRUTTORE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41905"/>
                  </a:ext>
                </a:extLst>
              </a:tr>
              <a:tr h="1218150">
                <a:tc>
                  <a:txBody>
                    <a:bodyPr/>
                    <a:lstStyle/>
                    <a:p>
                      <a:r>
                        <a:rPr lang="it-IT" b="1" dirty="0"/>
                        <a:t>VENDITORE PERSONA FISICA COSTRUTTORE </a:t>
                      </a:r>
                    </a:p>
                    <a:p>
                      <a:r>
                        <a:rPr lang="it-IT" b="0" dirty="0"/>
                        <a:t>Anche se affida i lavori in appalto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74942"/>
                  </a:ext>
                </a:extLst>
              </a:tr>
              <a:tr h="1218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VENDITORE SOCIETÀ COSTRUTTRICE (ANCHE COOPERATIVA)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/>
                        <a:t>Anche se affida i lavori in appalto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99726"/>
                  </a:ext>
                </a:extLst>
              </a:tr>
            </a:tbl>
          </a:graphicData>
        </a:graphic>
      </p:graphicFrame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41790932-A598-9461-E647-B16E86C9A2FA}"/>
              </a:ext>
            </a:extLst>
          </p:cNvPr>
          <p:cNvSpPr/>
          <p:nvPr/>
        </p:nvSpPr>
        <p:spPr>
          <a:xfrm>
            <a:off x="8574894" y="3399022"/>
            <a:ext cx="359229" cy="35922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1177BB2-BA23-80B9-2C63-78381141EB35}"/>
              </a:ext>
            </a:extLst>
          </p:cNvPr>
          <p:cNvSpPr/>
          <p:nvPr/>
        </p:nvSpPr>
        <p:spPr>
          <a:xfrm>
            <a:off x="8576052" y="2292802"/>
            <a:ext cx="359229" cy="35922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74C8EA-4FA9-6AF7-5F0F-6837839346B7}"/>
              </a:ext>
            </a:extLst>
          </p:cNvPr>
          <p:cNvSpPr txBox="1"/>
          <p:nvPr/>
        </p:nvSpPr>
        <p:spPr>
          <a:xfrm>
            <a:off x="8935282" y="3270620"/>
            <a:ext cx="178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si applica il </a:t>
            </a:r>
          </a:p>
          <a:p>
            <a:pPr algn="ctr"/>
            <a:r>
              <a:rPr lang="it-IT" b="1" dirty="0" err="1"/>
              <a:t>D.Lgs.</a:t>
            </a:r>
            <a:r>
              <a:rPr lang="it-IT" b="1" dirty="0"/>
              <a:t> 122/2005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7A861F1-151B-76AD-8448-3F68E1BB530C}"/>
              </a:ext>
            </a:extLst>
          </p:cNvPr>
          <p:cNvSpPr txBox="1"/>
          <p:nvPr/>
        </p:nvSpPr>
        <p:spPr>
          <a:xfrm>
            <a:off x="8806542" y="2149252"/>
            <a:ext cx="204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NON si applica </a:t>
            </a:r>
          </a:p>
          <a:p>
            <a:pPr algn="ctr"/>
            <a:r>
              <a:rPr lang="it-IT" b="1" dirty="0"/>
              <a:t>il D. Lgs. 122/2005</a:t>
            </a:r>
          </a:p>
        </p:txBody>
      </p:sp>
      <p:pic>
        <p:nvPicPr>
          <p:cNvPr id="1030" name="Picture 6" descr="Illustrazioni gratis di Costruttori">
            <a:extLst>
              <a:ext uri="{FF2B5EF4-FFF2-40B4-BE49-F238E27FC236}">
                <a16:creationId xmlns:a16="http://schemas.microsoft.com/office/drawing/2014/main" id="{A399661A-7B96-1E04-DAAC-4EABD94F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4" y="1732647"/>
            <a:ext cx="3891851" cy="389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3">
            <a:extLst>
              <a:ext uri="{FF2B5EF4-FFF2-40B4-BE49-F238E27FC236}">
                <a16:creationId xmlns:a16="http://schemas.microsoft.com/office/drawing/2014/main" id="{F8C80A1B-92F9-63E3-C226-50B02E8029E5}"/>
              </a:ext>
            </a:extLst>
          </p:cNvPr>
          <p:cNvSpPr txBox="1">
            <a:spLocks/>
          </p:cNvSpPr>
          <p:nvPr/>
        </p:nvSpPr>
        <p:spPr>
          <a:xfrm>
            <a:off x="4639430" y="284128"/>
            <a:ext cx="6714370" cy="11285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chemeClr val="accent1"/>
                </a:solidFill>
              </a:rPr>
              <a:t>2° REQUISITO SOGGETTIVO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85A043F-3480-3B8F-491D-72C554C01214}"/>
              </a:ext>
            </a:extLst>
          </p:cNvPr>
          <p:cNvSpPr txBox="1"/>
          <p:nvPr/>
        </p:nvSpPr>
        <p:spPr>
          <a:xfrm>
            <a:off x="8935282" y="4494856"/>
            <a:ext cx="178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si applica il </a:t>
            </a:r>
          </a:p>
          <a:p>
            <a:pPr algn="ctr"/>
            <a:r>
              <a:rPr lang="it-IT" b="1" dirty="0" err="1"/>
              <a:t>D.Lgs.</a:t>
            </a:r>
            <a:r>
              <a:rPr lang="it-IT" b="1" dirty="0"/>
              <a:t> 122/2005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E238AA84-AEA4-9C44-D291-4B0E0683C0D3}"/>
              </a:ext>
            </a:extLst>
          </p:cNvPr>
          <p:cNvSpPr/>
          <p:nvPr/>
        </p:nvSpPr>
        <p:spPr>
          <a:xfrm>
            <a:off x="8576053" y="4638406"/>
            <a:ext cx="359229" cy="35922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07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9752655-72F7-26B4-5DA5-07E2346C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45" y="3526878"/>
            <a:ext cx="5604806" cy="1449159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>
                <a:solidFill>
                  <a:schemeClr val="bg1"/>
                </a:solidFill>
              </a:rPr>
              <a:t>INTRODU-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COSA SI INTENDE PER “IMMOBILE DA COSTRUIRE” ?</a:t>
            </a:r>
            <a:br>
              <a:rPr lang="it-IT" b="1" dirty="0">
                <a:solidFill>
                  <a:schemeClr val="tx2"/>
                </a:solidFill>
              </a:rPr>
            </a:br>
            <a:br>
              <a:rPr lang="it-IT" b="1" dirty="0">
                <a:solidFill>
                  <a:schemeClr val="tx2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6D77A1A7-7876-7DF9-AF3A-C47588011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638" r="6638"/>
          <a:stretch/>
        </p:blipFill>
        <p:spPr/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A2D1EE3-10BA-7879-1DC3-ACF7D44361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 rtl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04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71E2CF3-7696-B004-D863-419111DF6E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F8C80A1B-92F9-63E3-C226-50B02E8029E5}"/>
              </a:ext>
            </a:extLst>
          </p:cNvPr>
          <p:cNvSpPr txBox="1">
            <a:spLocks/>
          </p:cNvSpPr>
          <p:nvPr/>
        </p:nvSpPr>
        <p:spPr>
          <a:xfrm>
            <a:off x="4889801" y="463743"/>
            <a:ext cx="6714370" cy="11285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	</a:t>
            </a:r>
            <a:r>
              <a:rPr lang="it-IT" sz="4400" dirty="0">
                <a:solidFill>
                  <a:schemeClr val="accent1"/>
                </a:solidFill>
              </a:rPr>
              <a:t>REQUISITO OGGETTIVO</a:t>
            </a:r>
          </a:p>
        </p:txBody>
      </p:sp>
      <p:pic>
        <p:nvPicPr>
          <p:cNvPr id="2050" name="Picture 2" descr="Illustrazioni gratis di Manutenzione">
            <a:extLst>
              <a:ext uri="{FF2B5EF4-FFF2-40B4-BE49-F238E27FC236}">
                <a16:creationId xmlns:a16="http://schemas.microsoft.com/office/drawing/2014/main" id="{067A78B5-2C87-BB18-0BB9-B2A87876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1816450"/>
            <a:ext cx="4084459" cy="353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13638;p91">
            <a:extLst>
              <a:ext uri="{FF2B5EF4-FFF2-40B4-BE49-F238E27FC236}">
                <a16:creationId xmlns:a16="http://schemas.microsoft.com/office/drawing/2014/main" id="{1839497B-D93C-6F67-054C-F4804D5E32E9}"/>
              </a:ext>
            </a:extLst>
          </p:cNvPr>
          <p:cNvGrpSpPr/>
          <p:nvPr/>
        </p:nvGrpSpPr>
        <p:grpSpPr>
          <a:xfrm>
            <a:off x="4966283" y="1812359"/>
            <a:ext cx="6622294" cy="3187816"/>
            <a:chOff x="238125" y="1188750"/>
            <a:chExt cx="7140450" cy="333555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Google Shape;13639;p91">
              <a:extLst>
                <a:ext uri="{FF2B5EF4-FFF2-40B4-BE49-F238E27FC236}">
                  <a16:creationId xmlns:a16="http://schemas.microsoft.com/office/drawing/2014/main" id="{D587AD84-5017-CA65-FD82-4335D4A3F2DD}"/>
                </a:ext>
              </a:extLst>
            </p:cNvPr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08000" tIns="0" rIns="72000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dirty="0"/>
                <a:t>Qualsiasi destinazione d’uso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dirty="0"/>
                <a:t>(</a:t>
              </a:r>
              <a:r>
                <a:rPr lang="it-IT" i="1" dirty="0"/>
                <a:t>non solo uso abitativo ma anche commerciale e produttivo)</a:t>
              </a:r>
              <a:endParaRPr i="1" dirty="0"/>
            </a:p>
          </p:txBody>
        </p:sp>
        <p:sp>
          <p:nvSpPr>
            <p:cNvPr id="5" name="Google Shape;13640;p91">
              <a:extLst>
                <a:ext uri="{FF2B5EF4-FFF2-40B4-BE49-F238E27FC236}">
                  <a16:creationId xmlns:a16="http://schemas.microsoft.com/office/drawing/2014/main" id="{B4209E61-AD14-9E1C-C2D2-03EE3398523C}"/>
                </a:ext>
              </a:extLst>
            </p:cNvPr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EAB200"/>
            </a:solidFill>
            <a:ln>
              <a:noFill/>
            </a:ln>
          </p:spPr>
          <p:txBody>
            <a:bodyPr spcFirstLastPara="1" wrap="square" lIns="72000" tIns="91425" rIns="180000" bIns="91425" anchor="b" anchorCtr="0">
              <a:noAutofit/>
            </a:bodyPr>
            <a:lstStyle/>
            <a:p>
              <a:r>
                <a:rPr lang="it-IT" dirty="0"/>
                <a:t>È stato richiesto/presentato titolo edilizio (</a:t>
              </a:r>
              <a:r>
                <a:rPr lang="it-IT" i="1" dirty="0"/>
                <a:t>NO vendite su carta!!)</a:t>
              </a:r>
              <a:endParaRPr i="1" dirty="0"/>
            </a:p>
          </p:txBody>
        </p:sp>
        <p:sp>
          <p:nvSpPr>
            <p:cNvPr id="6" name="Google Shape;13641;p91">
              <a:extLst>
                <a:ext uri="{FF2B5EF4-FFF2-40B4-BE49-F238E27FC236}">
                  <a16:creationId xmlns:a16="http://schemas.microsoft.com/office/drawing/2014/main" id="{0F57D7B8-C0C1-7872-A64F-E73315B9AA44}"/>
                </a:ext>
              </a:extLst>
            </p:cNvPr>
            <p:cNvSpPr/>
            <p:nvPr/>
          </p:nvSpPr>
          <p:spPr>
            <a:xfrm>
              <a:off x="3871550" y="1188751"/>
              <a:ext cx="3507025" cy="143284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288000" tIns="91425" rIns="91425" bIns="91425" anchor="t" anchorCtr="1">
              <a:noAutofit/>
            </a:bodyPr>
            <a:lstStyle/>
            <a:p>
              <a:pPr lvl="0"/>
              <a:r>
                <a:rPr lang="it-IT" dirty="0"/>
                <a:t>I lavori di costruzione non siano ancora stati avviati</a:t>
              </a:r>
              <a:endParaRPr dirty="0"/>
            </a:p>
          </p:txBody>
        </p:sp>
        <p:sp>
          <p:nvSpPr>
            <p:cNvPr id="7" name="Google Shape;13642;p91">
              <a:extLst>
                <a:ext uri="{FF2B5EF4-FFF2-40B4-BE49-F238E27FC236}">
                  <a16:creationId xmlns:a16="http://schemas.microsoft.com/office/drawing/2014/main" id="{C47A8EC5-487D-E818-78A0-DAB1B7A60C4B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792000" tIns="91425" rIns="91425" bIns="91425" anchor="ctr" anchorCtr="1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dirty="0"/>
                <a:t>Il fabbricato sia in corso di costruzione ma non ultimato (non è possibile ottenere agibilità)</a:t>
              </a:r>
              <a:endParaRPr dirty="0"/>
            </a:p>
          </p:txBody>
        </p:sp>
        <p:sp>
          <p:nvSpPr>
            <p:cNvPr id="8" name="Google Shape;13643;p91">
              <a:extLst>
                <a:ext uri="{FF2B5EF4-FFF2-40B4-BE49-F238E27FC236}">
                  <a16:creationId xmlns:a16="http://schemas.microsoft.com/office/drawing/2014/main" id="{90F4F14E-516D-DB10-1D71-D9D24AB74DEE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dirty="0">
                  <a:solidFill>
                    <a:schemeClr val="bg1"/>
                  </a:solidFill>
                </a:rPr>
                <a:t>IMMOBILE DA COSTRUIRE</a:t>
              </a:r>
            </a:p>
          </p:txBody>
        </p:sp>
      </p:grpSp>
      <p:sp>
        <p:nvSpPr>
          <p:cNvPr id="21" name="Google Shape;13643;p91">
            <a:extLst>
              <a:ext uri="{FF2B5EF4-FFF2-40B4-BE49-F238E27FC236}">
                <a16:creationId xmlns:a16="http://schemas.microsoft.com/office/drawing/2014/main" id="{16088FD3-97F7-F44D-8FEE-2AF757F5C215}"/>
              </a:ext>
            </a:extLst>
          </p:cNvPr>
          <p:cNvSpPr/>
          <p:nvPr/>
        </p:nvSpPr>
        <p:spPr>
          <a:xfrm>
            <a:off x="4843724" y="5095815"/>
            <a:ext cx="1710049" cy="1762185"/>
          </a:xfrm>
          <a:custGeom>
            <a:avLst/>
            <a:gdLst/>
            <a:ahLst/>
            <a:cxnLst/>
            <a:rect l="l" t="t" r="r" b="b"/>
            <a:pathLst>
              <a:path w="73754" h="73754" extrusionOk="0">
                <a:moveTo>
                  <a:pt x="36880" y="0"/>
                </a:moveTo>
                <a:cubicBezTo>
                  <a:pt x="36621" y="0"/>
                  <a:pt x="36362" y="6"/>
                  <a:pt x="36108" y="11"/>
                </a:cubicBezTo>
                <a:cubicBezTo>
                  <a:pt x="17253" y="397"/>
                  <a:pt x="1834" y="15011"/>
                  <a:pt x="154" y="33525"/>
                </a:cubicBezTo>
                <a:cubicBezTo>
                  <a:pt x="55" y="34627"/>
                  <a:pt x="0" y="35745"/>
                  <a:pt x="0" y="36874"/>
                </a:cubicBezTo>
                <a:cubicBezTo>
                  <a:pt x="0" y="38009"/>
                  <a:pt x="55" y="39122"/>
                  <a:pt x="154" y="40229"/>
                </a:cubicBezTo>
                <a:cubicBezTo>
                  <a:pt x="1834" y="58749"/>
                  <a:pt x="17253" y="73357"/>
                  <a:pt x="36108" y="73743"/>
                </a:cubicBezTo>
                <a:cubicBezTo>
                  <a:pt x="36362" y="73748"/>
                  <a:pt x="36621" y="73754"/>
                  <a:pt x="36880" y="73754"/>
                </a:cubicBezTo>
                <a:cubicBezTo>
                  <a:pt x="38312" y="73754"/>
                  <a:pt x="39744" y="73666"/>
                  <a:pt x="41165" y="73500"/>
                </a:cubicBezTo>
                <a:cubicBezTo>
                  <a:pt x="58391" y="71495"/>
                  <a:pt x="72030" y="57581"/>
                  <a:pt x="73600" y="40229"/>
                </a:cubicBezTo>
                <a:cubicBezTo>
                  <a:pt x="73699" y="39127"/>
                  <a:pt x="73754" y="38009"/>
                  <a:pt x="73754" y="36874"/>
                </a:cubicBezTo>
                <a:cubicBezTo>
                  <a:pt x="73754" y="35745"/>
                  <a:pt x="73699" y="34632"/>
                  <a:pt x="73600" y="33525"/>
                </a:cubicBezTo>
                <a:cubicBezTo>
                  <a:pt x="72024" y="16173"/>
                  <a:pt x="58391" y="2259"/>
                  <a:pt x="41165" y="254"/>
                </a:cubicBezTo>
                <a:cubicBezTo>
                  <a:pt x="39744" y="88"/>
                  <a:pt x="38312" y="0"/>
                  <a:pt x="36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bg1"/>
                </a:solidFill>
              </a:rPr>
              <a:t>IMMOBILE DA RISTRUTTURARE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E13264D-A108-2A6C-56E8-9DB173B7C492}"/>
              </a:ext>
            </a:extLst>
          </p:cNvPr>
          <p:cNvCxnSpPr/>
          <p:nvPr/>
        </p:nvCxnSpPr>
        <p:spPr>
          <a:xfrm>
            <a:off x="6553773" y="5976907"/>
            <a:ext cx="144110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4B31CE1-52C5-17BC-7667-F2FE0596CCBB}"/>
              </a:ext>
            </a:extLst>
          </p:cNvPr>
          <p:cNvSpPr txBox="1"/>
          <p:nvPr/>
        </p:nvSpPr>
        <p:spPr>
          <a:xfrm>
            <a:off x="8043685" y="5151815"/>
            <a:ext cx="3644462" cy="156966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SOLO SE interventi di </a:t>
            </a:r>
            <a:r>
              <a:rPr lang="it-IT" sz="16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ristrutturazione radicale/ricostruttiva</a:t>
            </a:r>
            <a:r>
              <a:rPr lang="it-IT" sz="1600" b="1" i="1" dirty="0">
                <a:solidFill>
                  <a:srgbClr val="730E00"/>
                </a:solidFill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,</a:t>
            </a:r>
            <a:r>
              <a:rPr lang="it-IT" sz="1600" i="1" dirty="0"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 che incidano sugli elementi tipologici, strutturali e formali del fabbricato, tali da determinare una vera e propria trasformazione dell’edificio preesistente es. demo-ricostruzione)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3422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2A5D8EE-C865-8D65-ECE8-F6BFF0F7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362" y="1292432"/>
            <a:ext cx="7315200" cy="485652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Immobili oggetto di vendite su carta </a:t>
            </a:r>
            <a:r>
              <a:rPr lang="it-IT" dirty="0"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ossia quando </a:t>
            </a:r>
            <a:r>
              <a:rPr lang="it-IT" sz="2800" dirty="0"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non è stato ancora richiesto/presentato il </a:t>
            </a:r>
            <a:r>
              <a:rPr lang="it-IT" dirty="0"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titolo abilitativo </a:t>
            </a:r>
            <a:r>
              <a:rPr lang="it-IT" sz="2300" dirty="0"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(come chiarito anche dalla Corte di Cassazione, nella sentenza 10 marzo 2011, n. 5749).</a:t>
            </a:r>
            <a:endParaRPr lang="it-IT" sz="2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immobili per i quali sia stata </a:t>
            </a:r>
            <a:r>
              <a:rPr lang="it-IT" sz="2800" b="1" dirty="0"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presentata la segnalazione certificata di agibilità</a:t>
            </a:r>
            <a:r>
              <a:rPr lang="it-IT" sz="2800" dirty="0"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; in tal caso la costruzione deve ritenersi “ultimata”;</a:t>
            </a:r>
            <a:endParaRPr lang="it-IT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2800" dirty="0"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gli immobili le cui finiture siano state completate per cui risulta già </a:t>
            </a:r>
            <a:r>
              <a:rPr lang="it-IT" sz="2800" b="1" dirty="0"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possibile la presentazione della Scia </a:t>
            </a:r>
            <a:r>
              <a:rPr lang="it-IT" sz="2800" dirty="0"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ai sensi dell’art. 24 TU Edilizia (DPR n. 380/2001); </a:t>
            </a:r>
            <a:endParaRPr lang="it-IT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2800" b="1" dirty="0"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immobili venduti “al grezzo” </a:t>
            </a:r>
            <a:r>
              <a:rPr lang="it-IT" sz="2800" dirty="0"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dove si prevede che il completamento delle opere sia a carico dell’acquirente;</a:t>
            </a:r>
            <a:endParaRPr lang="it-IT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5A7183-3243-AFB3-B631-0B0C7504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6812BB74-949C-13DC-F732-8E6650A15E34}"/>
              </a:ext>
            </a:extLst>
          </p:cNvPr>
          <p:cNvSpPr txBox="1">
            <a:spLocks/>
          </p:cNvSpPr>
          <p:nvPr/>
        </p:nvSpPr>
        <p:spPr>
          <a:xfrm>
            <a:off x="3510426" y="383626"/>
            <a:ext cx="6714370" cy="11285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	</a:t>
            </a:r>
            <a:r>
              <a:rPr lang="it-IT" sz="4400" dirty="0">
                <a:solidFill>
                  <a:schemeClr val="accent1"/>
                </a:solidFill>
              </a:rPr>
              <a:t>ESCLUSIONI</a:t>
            </a:r>
          </a:p>
        </p:txBody>
      </p:sp>
      <p:pic>
        <p:nvPicPr>
          <p:cNvPr id="11" name="Picture 2" descr="Illustrazioni gratis di Manutenzione">
            <a:extLst>
              <a:ext uri="{FF2B5EF4-FFF2-40B4-BE49-F238E27FC236}">
                <a16:creationId xmlns:a16="http://schemas.microsoft.com/office/drawing/2014/main" id="{45032364-DE00-8A61-A62B-F34AB4F7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4" y="2095500"/>
            <a:ext cx="3982422" cy="31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7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9752655-72F7-26B4-5DA5-07E2346C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417" y="3229167"/>
            <a:ext cx="5604806" cy="1449159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>
                <a:solidFill>
                  <a:schemeClr val="bg1"/>
                </a:solidFill>
              </a:rPr>
              <a:t>INTRODU-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I CONTENUTI OBBLIGATORI DEL CONTRATTO 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PRELIMINARE</a:t>
            </a:r>
            <a:br>
              <a:rPr lang="it-IT" b="1" dirty="0">
                <a:solidFill>
                  <a:schemeClr val="tx2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6D77A1A7-7876-7DF9-AF3A-C47588011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6638" r="6638"/>
          <a:stretch/>
        </p:blipFill>
        <p:spPr/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A2D1EE3-10BA-7879-1DC3-ACF7D44361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 rtl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837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7204CD-DE19-A0F9-7171-3CC45B7D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43" y="2187574"/>
            <a:ext cx="5740400" cy="3327401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/>
              <a:t>Il contratto preliminare avente ad oggetto un immobile da costruire </a:t>
            </a:r>
            <a:r>
              <a:rPr lang="it-IT" sz="1800" b="1" dirty="0">
                <a:solidFill>
                  <a:schemeClr val="accent2"/>
                </a:solidFill>
              </a:rPr>
              <a:t>deve essere stipulato per atto pubblico o per scrittura privata autenticata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quindi con il necessario intervento del </a:t>
            </a:r>
            <a:r>
              <a:rPr lang="it-IT" sz="1800" b="1" i="0" u="none" strike="noStrike" baseline="0" dirty="0">
                <a:solidFill>
                  <a:srgbClr val="000000"/>
                </a:solidFill>
              </a:rPr>
              <a:t>notaio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e la conseguente </a:t>
            </a:r>
            <a:r>
              <a:rPr lang="it-IT" sz="1800" b="1" i="0" u="none" strike="noStrike" baseline="0" dirty="0">
                <a:solidFill>
                  <a:srgbClr val="000000"/>
                </a:solidFill>
              </a:rPr>
              <a:t>trascrizione (che è </a:t>
            </a:r>
            <a:r>
              <a:rPr lang="it-IT" sz="1800" b="1" dirty="0">
                <a:solidFill>
                  <a:srgbClr val="000000"/>
                </a:solidFill>
              </a:rPr>
              <a:t>diversa dalla registrazione)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nei registri immobiliari</a:t>
            </a:r>
          </a:p>
          <a:p>
            <a:pPr marL="0" indent="0" algn="just">
              <a:buNone/>
            </a:pPr>
            <a:endParaRPr lang="it-IT" sz="1800" b="0" i="0" u="none" strike="noStrike" baseline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it-IT" sz="1800" dirty="0">
                <a:solidFill>
                  <a:srgbClr val="000000"/>
                </a:solidFill>
              </a:rPr>
              <a:t>Il contratto </a:t>
            </a:r>
            <a:r>
              <a:rPr lang="it-IT" sz="1800" dirty="0"/>
              <a:t>preliminare avente ad oggetto un immobile da costruire deve rispettare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dei </a:t>
            </a:r>
            <a:r>
              <a:rPr lang="it-IT" sz="1800" b="1" i="0" u="none" strike="noStrike" baseline="0" dirty="0">
                <a:solidFill>
                  <a:srgbClr val="000000"/>
                </a:solidFill>
              </a:rPr>
              <a:t>requisiti minimi di contenuto </a:t>
            </a:r>
            <a:r>
              <a:rPr lang="it-IT" sz="1800" b="0" i="0" u="none" strike="noStrike" baseline="0" dirty="0">
                <a:solidFill>
                  <a:srgbClr val="000000"/>
                </a:solidFill>
              </a:rPr>
              <a:t>previsti dal decreto.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653A25-C04E-B24B-EC8C-F003FFF7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16</a:t>
            </a:fld>
            <a:endParaRPr lang="it-IT" dirty="0"/>
          </a:p>
        </p:txBody>
      </p:sp>
      <p:sp>
        <p:nvSpPr>
          <p:cNvPr id="6" name="Titolo 6">
            <a:extLst>
              <a:ext uri="{FF2B5EF4-FFF2-40B4-BE49-F238E27FC236}">
                <a16:creationId xmlns:a16="http://schemas.microsoft.com/office/drawing/2014/main" id="{CE32AE75-217C-6439-102F-7D3F3DC9FDB7}"/>
              </a:ext>
            </a:extLst>
          </p:cNvPr>
          <p:cNvSpPr txBox="1">
            <a:spLocks/>
          </p:cNvSpPr>
          <p:nvPr/>
        </p:nvSpPr>
        <p:spPr>
          <a:xfrm>
            <a:off x="467359" y="404527"/>
            <a:ext cx="10559415" cy="887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Requisiti formali e sostanziali del preliminare</a:t>
            </a:r>
          </a:p>
        </p:txBody>
      </p:sp>
      <p:pic>
        <p:nvPicPr>
          <p:cNvPr id="4098" name="Picture 2" descr="agreement, certification, contract, document, pen Icon">
            <a:extLst>
              <a:ext uri="{FF2B5EF4-FFF2-40B4-BE49-F238E27FC236}">
                <a16:creationId xmlns:a16="http://schemas.microsoft.com/office/drawing/2014/main" id="{759F7DD5-D9E7-1309-8AD2-CB6DE6146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49" y="1771649"/>
            <a:ext cx="3405641" cy="34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765878BB-6871-BED3-5B59-C2730365EBD3}"/>
              </a:ext>
            </a:extLst>
          </p:cNvPr>
          <p:cNvSpPr/>
          <p:nvPr/>
        </p:nvSpPr>
        <p:spPr>
          <a:xfrm>
            <a:off x="399143" y="1972469"/>
            <a:ext cx="457200" cy="3632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34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magini gratis di Pianificazione">
            <a:extLst>
              <a:ext uri="{FF2B5EF4-FFF2-40B4-BE49-F238E27FC236}">
                <a16:creationId xmlns:a16="http://schemas.microsoft.com/office/drawing/2014/main" id="{B5553B85-E334-BBDE-CC43-07990B30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725275" cy="56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DF605F38-E4A5-60BB-B386-B4871DCB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48"/>
            <a:ext cx="10559415" cy="887603"/>
          </a:xfrm>
        </p:spPr>
        <p:txBody>
          <a:bodyPr>
            <a:normAutofit fontScale="90000"/>
          </a:bodyPr>
          <a:lstStyle/>
          <a:p>
            <a:r>
              <a:rPr lang="it-IT" dirty="0"/>
              <a:t>I contenuti minimi </a:t>
            </a:r>
            <a:br>
              <a:rPr lang="it-IT" dirty="0"/>
            </a:br>
            <a:r>
              <a:rPr lang="it-IT" dirty="0"/>
              <a:t>obbligatori del preliminare:</a:t>
            </a:r>
          </a:p>
        </p:txBody>
      </p:sp>
      <p:graphicFrame>
        <p:nvGraphicFramePr>
          <p:cNvPr id="10" name="Segnaposto contenuto 7">
            <a:extLst>
              <a:ext uri="{FF2B5EF4-FFF2-40B4-BE49-F238E27FC236}">
                <a16:creationId xmlns:a16="http://schemas.microsoft.com/office/drawing/2014/main" id="{AF63C77D-6DC9-3CF1-CB04-959E0A4D3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30076"/>
              </p:ext>
            </p:extLst>
          </p:nvPr>
        </p:nvGraphicFramePr>
        <p:xfrm>
          <a:off x="133350" y="1162050"/>
          <a:ext cx="11591925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1255E1-9B07-EF86-05C1-87E8FE45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17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B78142-89B8-9741-1D65-DC5D92E3A1AC}"/>
              </a:ext>
            </a:extLst>
          </p:cNvPr>
          <p:cNvSpPr txBox="1"/>
          <p:nvPr/>
        </p:nvSpPr>
        <p:spPr>
          <a:xfrm>
            <a:off x="1142293" y="5758547"/>
            <a:ext cx="3691467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u="sng" dirty="0"/>
              <a:t>Non è richiesto di indicare gli estremi della polizza assicurativa</a:t>
            </a:r>
          </a:p>
          <a:p>
            <a:endParaRPr lang="it-IT" u="sng" dirty="0"/>
          </a:p>
        </p:txBody>
      </p:sp>
      <p:pic>
        <p:nvPicPr>
          <p:cNvPr id="13" name="Elemento grafico 12" descr="Casella di controllo spuntata con riempimento a tinta unita">
            <a:extLst>
              <a:ext uri="{FF2B5EF4-FFF2-40B4-BE49-F238E27FC236}">
                <a16:creationId xmlns:a16="http://schemas.microsoft.com/office/drawing/2014/main" id="{79EA689C-7496-59B8-B542-17BE2965D6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522" y="56245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magini gratis di Pianificazione">
            <a:extLst>
              <a:ext uri="{FF2B5EF4-FFF2-40B4-BE49-F238E27FC236}">
                <a16:creationId xmlns:a16="http://schemas.microsoft.com/office/drawing/2014/main" id="{C43372E4-280D-18C0-5A34-3EAFC20A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593"/>
            <a:ext cx="11341100" cy="499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FC1B56C-B1E2-82E6-646C-AC0E289B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1" y="280019"/>
            <a:ext cx="5575300" cy="1325563"/>
          </a:xfrm>
        </p:spPr>
        <p:txBody>
          <a:bodyPr>
            <a:normAutofit/>
          </a:bodyPr>
          <a:lstStyle/>
          <a:p>
            <a:r>
              <a:rPr lang="it-IT" dirty="0"/>
              <a:t>Gli allegati al contratto:</a:t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4508EF-9C9F-ECF7-9A56-078F8124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18</a:t>
            </a:fld>
            <a:endParaRPr lang="it-IT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A1977C9-07DB-9B08-44EC-F74E42AD040B}"/>
              </a:ext>
            </a:extLst>
          </p:cNvPr>
          <p:cNvGrpSpPr/>
          <p:nvPr/>
        </p:nvGrpSpPr>
        <p:grpSpPr>
          <a:xfrm>
            <a:off x="3303410" y="1932011"/>
            <a:ext cx="387960" cy="387960"/>
            <a:chOff x="333748" y="1337568"/>
            <a:chExt cx="387960" cy="38796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66ACCEA-A398-530F-EEC7-70227ADF5403}"/>
                </a:ext>
              </a:extLst>
            </p:cNvPr>
            <p:cNvSpPr/>
            <p:nvPr/>
          </p:nvSpPr>
          <p:spPr>
            <a:xfrm>
              <a:off x="333748" y="1337568"/>
              <a:ext cx="387960" cy="38796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C96FB28B-A7AB-1509-6DCF-649E9F28D23B}"/>
                </a:ext>
              </a:extLst>
            </p:cNvPr>
            <p:cNvSpPr txBox="1"/>
            <p:nvPr/>
          </p:nvSpPr>
          <p:spPr>
            <a:xfrm>
              <a:off x="390563" y="1394383"/>
              <a:ext cx="274330" cy="274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5" tIns="15055" rIns="15055" bIns="1505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1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A8F541A8-C584-22B4-3617-574DDEBCD7D8}"/>
              </a:ext>
            </a:extLst>
          </p:cNvPr>
          <p:cNvGrpSpPr/>
          <p:nvPr/>
        </p:nvGrpSpPr>
        <p:grpSpPr>
          <a:xfrm>
            <a:off x="2754894" y="2561294"/>
            <a:ext cx="1610411" cy="2425797"/>
            <a:chOff x="9273" y="1891128"/>
            <a:chExt cx="1124485" cy="2204306"/>
          </a:xfrm>
        </p:grpSpPr>
        <p:sp>
          <p:nvSpPr>
            <p:cNvPr id="10" name="Callout: freccia in su 9">
              <a:extLst>
                <a:ext uri="{FF2B5EF4-FFF2-40B4-BE49-F238E27FC236}">
                  <a16:creationId xmlns:a16="http://schemas.microsoft.com/office/drawing/2014/main" id="{72A80EF0-FF1C-CE71-E1A2-1BCD9523ED37}"/>
                </a:ext>
              </a:extLst>
            </p:cNvPr>
            <p:cNvSpPr/>
            <p:nvPr/>
          </p:nvSpPr>
          <p:spPr>
            <a:xfrm>
              <a:off x="9273" y="1891128"/>
              <a:ext cx="1036910" cy="196560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allout: freccia in su 4">
              <a:extLst>
                <a:ext uri="{FF2B5EF4-FFF2-40B4-BE49-F238E27FC236}">
                  <a16:creationId xmlns:a16="http://schemas.microsoft.com/office/drawing/2014/main" id="{E26E6677-4508-0203-AD8B-DD9B41B33DFE}"/>
                </a:ext>
              </a:extLst>
            </p:cNvPr>
            <p:cNvSpPr txBox="1"/>
            <p:nvPr/>
          </p:nvSpPr>
          <p:spPr>
            <a:xfrm>
              <a:off x="96848" y="2337216"/>
              <a:ext cx="1036910" cy="1758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793" tIns="165100" rIns="81793" bIns="16510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eiryo UI" panose="020B0604030504040204" pitchFamily="34" charset="-128"/>
                </a:rPr>
                <a:t>il capitolato contenente le caratteristiche dei materiali nonché l'elenco delle rifiniture e degli accessori convenuti fra le parti</a:t>
              </a:r>
              <a:endParaRPr lang="en-US" sz="1200" kern="1200" dirty="0"/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6086B52-8B9B-DF6C-BFFB-955EDD284632}"/>
              </a:ext>
            </a:extLst>
          </p:cNvPr>
          <p:cNvGrpSpPr/>
          <p:nvPr/>
        </p:nvGrpSpPr>
        <p:grpSpPr>
          <a:xfrm>
            <a:off x="5755171" y="2601973"/>
            <a:ext cx="2318680" cy="2448856"/>
            <a:chOff x="1161396" y="1891131"/>
            <a:chExt cx="1036910" cy="2225259"/>
          </a:xfrm>
        </p:grpSpPr>
        <p:sp>
          <p:nvSpPr>
            <p:cNvPr id="14" name="Callout: freccia in su 13">
              <a:extLst>
                <a:ext uri="{FF2B5EF4-FFF2-40B4-BE49-F238E27FC236}">
                  <a16:creationId xmlns:a16="http://schemas.microsoft.com/office/drawing/2014/main" id="{D696BB49-1C31-8992-9865-AE2AF12ADB72}"/>
                </a:ext>
              </a:extLst>
            </p:cNvPr>
            <p:cNvSpPr/>
            <p:nvPr/>
          </p:nvSpPr>
          <p:spPr>
            <a:xfrm>
              <a:off x="1161396" y="1891131"/>
              <a:ext cx="1036910" cy="196560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allout: freccia in su 4">
              <a:extLst>
                <a:ext uri="{FF2B5EF4-FFF2-40B4-BE49-F238E27FC236}">
                  <a16:creationId xmlns:a16="http://schemas.microsoft.com/office/drawing/2014/main" id="{C182D0A6-7F51-783A-2774-E5F13D4B5875}"/>
                </a:ext>
              </a:extLst>
            </p:cNvPr>
            <p:cNvSpPr txBox="1"/>
            <p:nvPr/>
          </p:nvSpPr>
          <p:spPr>
            <a:xfrm>
              <a:off x="1287756" y="2358172"/>
              <a:ext cx="798376" cy="1758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793" tIns="165100" rIns="81793" bIns="165100" numCol="1" spcCol="1270" anchor="t" anchorCtr="0">
              <a:noAutofit/>
            </a:bodyPr>
            <a:lstStyle/>
            <a:p>
              <a:pPr indent="0" fontAlgn="base">
                <a:spcAft>
                  <a:spcPts val="225"/>
                </a:spcAft>
                <a:buNone/>
              </a:pPr>
              <a:r>
                <a:rPr lang="it-IT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eiryo UI" panose="020B0604030504040204" pitchFamily="34" charset="-128"/>
                </a:rPr>
                <a:t>gli elaborati del progetto, limitatamente alla rappresentazione grafica degli immobili oggetto del contratto, delle relative pertinenze esclusive e delle parti condominiali.</a:t>
              </a:r>
              <a:endPara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C991050-C47C-679E-5644-1B6A0719003F}"/>
              </a:ext>
            </a:extLst>
          </p:cNvPr>
          <p:cNvGrpSpPr/>
          <p:nvPr/>
        </p:nvGrpSpPr>
        <p:grpSpPr>
          <a:xfrm>
            <a:off x="6720531" y="1964322"/>
            <a:ext cx="387960" cy="387960"/>
            <a:chOff x="1485871" y="1337569"/>
            <a:chExt cx="387960" cy="387960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1B1B0FC1-612E-8BAB-DF95-7281EF7B7E8F}"/>
                </a:ext>
              </a:extLst>
            </p:cNvPr>
            <p:cNvSpPr/>
            <p:nvPr/>
          </p:nvSpPr>
          <p:spPr>
            <a:xfrm>
              <a:off x="1485871" y="1337569"/>
              <a:ext cx="387960" cy="38796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e 4">
              <a:extLst>
                <a:ext uri="{FF2B5EF4-FFF2-40B4-BE49-F238E27FC236}">
                  <a16:creationId xmlns:a16="http://schemas.microsoft.com/office/drawing/2014/main" id="{948876CE-FD0B-DBFB-1B61-53350E429171}"/>
                </a:ext>
              </a:extLst>
            </p:cNvPr>
            <p:cNvSpPr txBox="1"/>
            <p:nvPr/>
          </p:nvSpPr>
          <p:spPr>
            <a:xfrm>
              <a:off x="1542686" y="1394384"/>
              <a:ext cx="274330" cy="274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5" tIns="15055" rIns="15055" bIns="1505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2</a:t>
              </a:r>
            </a:p>
          </p:txBody>
        </p:sp>
      </p:grpSp>
      <p:pic>
        <p:nvPicPr>
          <p:cNvPr id="20" name="Elemento grafico 19" descr="Commento mi piace con riempimento a tinta unita">
            <a:extLst>
              <a:ext uri="{FF2B5EF4-FFF2-40B4-BE49-F238E27FC236}">
                <a16:creationId xmlns:a16="http://schemas.microsoft.com/office/drawing/2014/main" id="{A91DF79B-D848-CC92-FD6A-29BC7BED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643" y="5441950"/>
            <a:ext cx="914400" cy="9144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8A0D5C-7495-9830-0D9F-0E0D79C3B14B}"/>
              </a:ext>
            </a:extLst>
          </p:cNvPr>
          <p:cNvSpPr txBox="1"/>
          <p:nvPr/>
        </p:nvSpPr>
        <p:spPr>
          <a:xfrm>
            <a:off x="1541043" y="5254542"/>
            <a:ext cx="4758046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TeXGyreHeros"/>
              </a:rPr>
              <a:t>Le parti sono libere di concordare, successivamente alla stipula del preliminare, ogni tipo di variante, arrivando sino alla sostituzione dell’immobile da trasferire (con modifica/integrazione contratto e fideiussione)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8576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9752655-72F7-26B4-5DA5-07E2346C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417" y="3229167"/>
            <a:ext cx="5604806" cy="1449159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>
                <a:solidFill>
                  <a:schemeClr val="bg1"/>
                </a:solidFill>
              </a:rPr>
              <a:t>INTRODU-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LA FIDEIUSSIONE E IL MODELLO STANDARD</a:t>
            </a:r>
            <a:br>
              <a:rPr lang="it-IT" b="1" dirty="0">
                <a:solidFill>
                  <a:schemeClr val="tx2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6D77A1A7-7876-7DF9-AF3A-C47588011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638" r="6638"/>
          <a:stretch/>
        </p:blipFill>
        <p:spPr/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A2D1EE3-10BA-7879-1DC3-ACF7D44361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 rtl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05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11">
            <a:extLst>
              <a:ext uri="{FF2B5EF4-FFF2-40B4-BE49-F238E27FC236}">
                <a16:creationId xmlns:a16="http://schemas.microsoft.com/office/drawing/2014/main" id="{F1C48F23-8E0F-4719-8886-4A20421AAB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5148" r="25148"/>
          <a:stretch/>
        </p:blipFill>
        <p:spPr>
          <a:blipFill dpi="0"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24"/>
            </a:stretch>
          </a:blipFill>
        </p:spPr>
      </p:pic>
      <p:sp>
        <p:nvSpPr>
          <p:cNvPr id="21" name="Segnaposto contenuto 20">
            <a:extLst>
              <a:ext uri="{FF2B5EF4-FFF2-40B4-BE49-F238E27FC236}">
                <a16:creationId xmlns:a16="http://schemas.microsoft.com/office/drawing/2014/main" id="{A50CB90F-9D48-F8DD-961F-C3F1AE2B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667" y="744279"/>
            <a:ext cx="5010226" cy="5459082"/>
          </a:xfrm>
        </p:spPr>
        <p:txBody>
          <a:bodyPr rtlCol="0"/>
          <a:lstStyle>
            <a:defPPr>
              <a:defRPr lang="it-IT"/>
            </a:defPPr>
          </a:lstStyle>
          <a:p>
            <a:pPr rtl="0">
              <a:spcAft>
                <a:spcPts val="1200"/>
              </a:spcAft>
            </a:pPr>
            <a:r>
              <a:rPr lang="it-IT" b="1" dirty="0">
                <a:solidFill>
                  <a:schemeClr val="tx2"/>
                </a:solidFill>
              </a:rPr>
              <a:t>Il pacchetto di garanzie per le vendite in costruzione: finalità e irrinunciabilità delle tutele</a:t>
            </a:r>
          </a:p>
          <a:p>
            <a:pPr rtl="0">
              <a:spcAft>
                <a:spcPts val="1200"/>
              </a:spcAft>
            </a:pPr>
            <a:r>
              <a:rPr lang="it-IT" b="1" dirty="0">
                <a:solidFill>
                  <a:schemeClr val="tx2"/>
                </a:solidFill>
              </a:rPr>
              <a:t>CHI SONO I SOGGETTI GARANTITI?</a:t>
            </a:r>
          </a:p>
          <a:p>
            <a:pPr rtl="0">
              <a:spcAft>
                <a:spcPts val="1200"/>
              </a:spcAft>
            </a:pPr>
            <a:r>
              <a:rPr lang="it-IT" b="1" dirty="0">
                <a:solidFill>
                  <a:schemeClr val="tx2"/>
                </a:solidFill>
              </a:rPr>
              <a:t>CHI È IL “COSTRUTTORE”?</a:t>
            </a:r>
          </a:p>
          <a:p>
            <a:pPr rtl="0">
              <a:spcAft>
                <a:spcPts val="1200"/>
              </a:spcAft>
            </a:pPr>
            <a:r>
              <a:rPr lang="it-IT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COSA SI INTENDE PER “IMMOBILE DA COSTRUIRE” ?</a:t>
            </a:r>
          </a:p>
          <a:p>
            <a:pPr rtl="0">
              <a:spcAft>
                <a:spcPts val="1200"/>
              </a:spcAft>
            </a:pPr>
            <a:r>
              <a:rPr lang="it-IT" b="1" dirty="0">
                <a:solidFill>
                  <a:schemeClr val="tx2"/>
                </a:solidFill>
              </a:rPr>
              <a:t>I CONTENUTI OBBLIGATORI DEL CONTRATTO PRELIMINARE</a:t>
            </a:r>
          </a:p>
          <a:p>
            <a:pPr rtl="0">
              <a:spcAft>
                <a:spcPts val="1200"/>
              </a:spcAft>
            </a:pPr>
            <a:r>
              <a:rPr lang="it-IT" b="1" dirty="0">
                <a:solidFill>
                  <a:schemeClr val="tx2"/>
                </a:solidFill>
              </a:rPr>
              <a:t>La fideiussione e il modello standard</a:t>
            </a:r>
          </a:p>
          <a:p>
            <a:pPr rtl="0">
              <a:spcAft>
                <a:spcPts val="1200"/>
              </a:spcAft>
            </a:pPr>
            <a:r>
              <a:rPr lang="it-IT" b="1" dirty="0">
                <a:solidFill>
                  <a:schemeClr val="tx2"/>
                </a:solidFill>
              </a:rPr>
              <a:t>La polizza postuma e il modello standard</a:t>
            </a:r>
          </a:p>
          <a:p>
            <a:pPr rtl="0"/>
            <a:endParaRPr lang="it-IT" dirty="0"/>
          </a:p>
          <a:p>
            <a:pPr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D15BEAD-012C-AF1F-9EBB-243A511C9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107" y="638594"/>
            <a:ext cx="2901414" cy="1336433"/>
          </a:xfrm>
          <a:prstGeom prst="rect">
            <a:avLst/>
          </a:prstGeom>
          <a:solidFill>
            <a:schemeClr val="accent1">
              <a:alpha val="87843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r>
              <a:rPr lang="it-IT" b="1" dirty="0">
                <a:solidFill>
                  <a:schemeClr val="bg1"/>
                </a:solidFill>
              </a:rPr>
              <a:t>INDICE DEGLI ARGOMENTI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D578531-1E9F-3E5A-7A85-E9CA9A5C7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072" y="2918445"/>
            <a:ext cx="251791" cy="2071501"/>
          </a:xfrm>
          <a:prstGeom prst="rect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id="{8848D86D-442A-B158-A724-267B5A65EE57}"/>
              </a:ext>
            </a:extLst>
          </p:cNvPr>
          <p:cNvSpPr/>
          <p:nvPr/>
        </p:nvSpPr>
        <p:spPr>
          <a:xfrm>
            <a:off x="6210965" y="797442"/>
            <a:ext cx="191133" cy="1913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id="{EFFA3D27-5F66-701D-0D75-BA0106D2F14A}"/>
              </a:ext>
            </a:extLst>
          </p:cNvPr>
          <p:cNvSpPr/>
          <p:nvPr/>
        </p:nvSpPr>
        <p:spPr>
          <a:xfrm>
            <a:off x="6224632" y="1879334"/>
            <a:ext cx="191133" cy="1913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nettore 9">
            <a:extLst>
              <a:ext uri="{FF2B5EF4-FFF2-40B4-BE49-F238E27FC236}">
                <a16:creationId xmlns:a16="http://schemas.microsoft.com/office/drawing/2014/main" id="{10B7C9BC-32C4-96EF-2446-59CB9EBCE14D}"/>
              </a:ext>
            </a:extLst>
          </p:cNvPr>
          <p:cNvSpPr/>
          <p:nvPr/>
        </p:nvSpPr>
        <p:spPr>
          <a:xfrm>
            <a:off x="6213909" y="2438400"/>
            <a:ext cx="191133" cy="1913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>
            <a:extLst>
              <a:ext uri="{FF2B5EF4-FFF2-40B4-BE49-F238E27FC236}">
                <a16:creationId xmlns:a16="http://schemas.microsoft.com/office/drawing/2014/main" id="{0DBA8B53-972F-79D5-4CD2-9993A534E5CC}"/>
              </a:ext>
            </a:extLst>
          </p:cNvPr>
          <p:cNvSpPr/>
          <p:nvPr/>
        </p:nvSpPr>
        <p:spPr>
          <a:xfrm>
            <a:off x="6210966" y="2997466"/>
            <a:ext cx="191133" cy="1913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nnettore 11">
            <a:extLst>
              <a:ext uri="{FF2B5EF4-FFF2-40B4-BE49-F238E27FC236}">
                <a16:creationId xmlns:a16="http://schemas.microsoft.com/office/drawing/2014/main" id="{5234866F-F535-88D6-5E72-B8B0A1A75AD7}"/>
              </a:ext>
            </a:extLst>
          </p:cNvPr>
          <p:cNvSpPr/>
          <p:nvPr/>
        </p:nvSpPr>
        <p:spPr>
          <a:xfrm>
            <a:off x="6203261" y="3858502"/>
            <a:ext cx="191133" cy="1913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onnettore 12">
            <a:extLst>
              <a:ext uri="{FF2B5EF4-FFF2-40B4-BE49-F238E27FC236}">
                <a16:creationId xmlns:a16="http://schemas.microsoft.com/office/drawing/2014/main" id="{1436F6CE-629A-6E10-9743-CDEA106FA418}"/>
              </a:ext>
            </a:extLst>
          </p:cNvPr>
          <p:cNvSpPr/>
          <p:nvPr/>
        </p:nvSpPr>
        <p:spPr>
          <a:xfrm>
            <a:off x="6212391" y="4638424"/>
            <a:ext cx="191133" cy="1913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2E6CA8FD-2484-A4B5-AC26-0C0A807D0CE3}"/>
              </a:ext>
            </a:extLst>
          </p:cNvPr>
          <p:cNvSpPr/>
          <p:nvPr/>
        </p:nvSpPr>
        <p:spPr>
          <a:xfrm>
            <a:off x="6213910" y="5197490"/>
            <a:ext cx="191133" cy="1913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35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C63525-CC1F-97A2-8168-E7B7C084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270" y="205923"/>
            <a:ext cx="7001216" cy="1128519"/>
          </a:xfrm>
        </p:spPr>
        <p:txBody>
          <a:bodyPr/>
          <a:lstStyle/>
          <a:p>
            <a:r>
              <a:rPr lang="it-IT" sz="4400" dirty="0">
                <a:solidFill>
                  <a:schemeClr val="accent1"/>
                </a:solidFill>
              </a:rPr>
              <a:t>COSA GARANTISCE </a:t>
            </a:r>
            <a:br>
              <a:rPr lang="it-IT" sz="4400" dirty="0">
                <a:solidFill>
                  <a:schemeClr val="accent1"/>
                </a:solidFill>
              </a:rPr>
            </a:br>
            <a:r>
              <a:rPr lang="it-IT" sz="4400" dirty="0">
                <a:solidFill>
                  <a:schemeClr val="accent1"/>
                </a:solidFill>
              </a:rPr>
              <a:t>LA FIDEIUSSIONE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852479-120F-0C13-9B0D-E02094F53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8877" y="3429000"/>
            <a:ext cx="5078185" cy="4162876"/>
          </a:xfrm>
        </p:spPr>
        <p:txBody>
          <a:bodyPr/>
          <a:lstStyle/>
          <a:p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il costruttore incorre in una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“situazioni di crisi” : 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esecuzione immobiliare, fallimento, concordato preventivo, amministrazione controllata, liquidazione coatta amministrativa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il costruttore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non consegna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 rogito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polizza assicurativa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(purché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l’acquirente comunichi la volontà di non procedere alla stipula dell’atto definitivo)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CCD6D0-4030-A1DA-94D0-C7B64335A5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20</a:t>
            </a:fld>
            <a:endParaRPr lang="it-IT" dirty="0"/>
          </a:p>
        </p:txBody>
      </p:sp>
      <p:pic>
        <p:nvPicPr>
          <p:cNvPr id="6148" name="Picture 4" descr="hand, coin, euro, finance Icon">
            <a:extLst>
              <a:ext uri="{FF2B5EF4-FFF2-40B4-BE49-F238E27FC236}">
                <a16:creationId xmlns:a16="http://schemas.microsoft.com/office/drawing/2014/main" id="{FEFDEA73-58C8-1261-5F0C-E0264690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95" y="2362202"/>
            <a:ext cx="3229419" cy="322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2561B5E-FE31-2946-D399-422D65BD8DFB}"/>
              </a:ext>
            </a:extLst>
          </p:cNvPr>
          <p:cNvCxnSpPr>
            <a:cxnSpLocks/>
          </p:cNvCxnSpPr>
          <p:nvPr/>
        </p:nvCxnSpPr>
        <p:spPr>
          <a:xfrm>
            <a:off x="6275614" y="5016500"/>
            <a:ext cx="50781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CF43E7A-13AD-A6BB-E031-9B265F0ADD13}"/>
              </a:ext>
            </a:extLst>
          </p:cNvPr>
          <p:cNvSpPr txBox="1"/>
          <p:nvPr/>
        </p:nvSpPr>
        <p:spPr>
          <a:xfrm>
            <a:off x="6541407" y="1683118"/>
            <a:ext cx="481239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Garantire all’acquirente persona fisica il recupero di tutte le somme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effettivamente versate all’impresa sotto forma di caparra e acconti nel caso in cui si verifichi una delle seguenti </a:t>
            </a:r>
            <a:r>
              <a:rPr lang="it-IT" sz="20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situazioni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25196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D00057-0595-CEB6-E7E9-094F95CA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21</a:t>
            </a:fld>
            <a:endParaRPr lang="it-IT" dirty="0"/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161E6A63-0189-D425-3881-6ACE40997437}"/>
              </a:ext>
            </a:extLst>
          </p:cNvPr>
          <p:cNvSpPr/>
          <p:nvPr/>
        </p:nvSpPr>
        <p:spPr>
          <a:xfrm>
            <a:off x="282253" y="323180"/>
            <a:ext cx="2668027" cy="6337152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it-IT" sz="2397" b="1" cap="small" spc="-11" dirty="0">
                <a:solidFill>
                  <a:schemeClr val="bg1"/>
                </a:solidFill>
                <a:cs typeface="Calibri"/>
              </a:rPr>
              <a:t>Contenuti dell’obbligo di rilascio della Fideiussione ai sensi del D. Lgs. 122/2005</a:t>
            </a:r>
            <a:endParaRPr lang="it-IT" sz="2397" cap="small" dirty="0">
              <a:solidFill>
                <a:schemeClr val="bg1"/>
              </a:solidFill>
              <a:cs typeface="Calibri"/>
            </a:endParaRPr>
          </a:p>
          <a:p>
            <a:pPr algn="ctr"/>
            <a:endParaRPr lang="it-IT" sz="2397" dirty="0"/>
          </a:p>
        </p:txBody>
      </p:sp>
      <p:sp>
        <p:nvSpPr>
          <p:cNvPr id="8" name="object 50">
            <a:extLst>
              <a:ext uri="{FF2B5EF4-FFF2-40B4-BE49-F238E27FC236}">
                <a16:creationId xmlns:a16="http://schemas.microsoft.com/office/drawing/2014/main" id="{0C72F952-AEEC-74E0-F505-D35826F297D8}"/>
              </a:ext>
            </a:extLst>
          </p:cNvPr>
          <p:cNvSpPr txBox="1"/>
          <p:nvPr/>
        </p:nvSpPr>
        <p:spPr>
          <a:xfrm>
            <a:off x="4808315" y="699859"/>
            <a:ext cx="6704942" cy="693731"/>
          </a:xfrm>
          <a:prstGeom prst="rect">
            <a:avLst/>
          </a:prstGeom>
        </p:spPr>
        <p:txBody>
          <a:bodyPr vert="horz" wrap="square" lIns="0" tIns="39322" rIns="0" bIns="0" rtlCol="0">
            <a:spAutoFit/>
          </a:bodyPr>
          <a:lstStyle/>
          <a:p>
            <a:pPr marL="12684" marR="5074">
              <a:lnSpc>
                <a:spcPts val="1729"/>
              </a:lnSpc>
              <a:spcBef>
                <a:spcPts val="310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deve garantire </a:t>
            </a:r>
            <a:r>
              <a:rPr lang="it-IT" sz="1598" spc="-11" dirty="0">
                <a:latin typeface="Calibri"/>
                <a:cs typeface="Calibri"/>
              </a:rPr>
              <a:t>l’intero importo definito nel contratto con esclusione della quota a saldo, delle somme erogate da un soggetto mutuante, della quota dei contributi pubblici assistiti da autonoma garanzia</a:t>
            </a:r>
            <a:endParaRPr lang="it-IT" sz="1598" dirty="0">
              <a:latin typeface="Calibri"/>
              <a:cs typeface="Calibri"/>
            </a:endParaRPr>
          </a:p>
        </p:txBody>
      </p:sp>
      <p:sp>
        <p:nvSpPr>
          <p:cNvPr id="9" name="object 51">
            <a:extLst>
              <a:ext uri="{FF2B5EF4-FFF2-40B4-BE49-F238E27FC236}">
                <a16:creationId xmlns:a16="http://schemas.microsoft.com/office/drawing/2014/main" id="{88263F41-3B36-31AD-0C03-60333DAC97B2}"/>
              </a:ext>
            </a:extLst>
          </p:cNvPr>
          <p:cNvSpPr txBox="1"/>
          <p:nvPr/>
        </p:nvSpPr>
        <p:spPr>
          <a:xfrm>
            <a:off x="4830360" y="1591289"/>
            <a:ext cx="5100374" cy="2580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deve essere rilasciata da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banche</a:t>
            </a:r>
            <a:r>
              <a:rPr lang="it-IT" sz="1598" spc="-11" dirty="0">
                <a:latin typeface="Calibri"/>
                <a:cs typeface="Calibri"/>
              </a:rPr>
              <a:t> o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imprese di assicurazioni</a:t>
            </a:r>
            <a:endParaRPr sz="1598" b="1" spc="-5" dirty="0">
              <a:solidFill>
                <a:srgbClr val="103676"/>
              </a:solidFill>
              <a:latin typeface="Calibri"/>
              <a:cs typeface="Calibri"/>
            </a:endParaRPr>
          </a:p>
        </p:txBody>
      </p:sp>
      <p:sp>
        <p:nvSpPr>
          <p:cNvPr id="10" name="object 52">
            <a:extLst>
              <a:ext uri="{FF2B5EF4-FFF2-40B4-BE49-F238E27FC236}">
                <a16:creationId xmlns:a16="http://schemas.microsoft.com/office/drawing/2014/main" id="{8AC4FA84-D892-CB4E-0D3F-FB234EF62A22}"/>
              </a:ext>
            </a:extLst>
          </p:cNvPr>
          <p:cNvSpPr txBox="1"/>
          <p:nvPr/>
        </p:nvSpPr>
        <p:spPr>
          <a:xfrm>
            <a:off x="4830360" y="2140695"/>
            <a:ext cx="6739825" cy="5039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deve prevedere la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rinuncia al beneficio della preventiva escussione </a:t>
            </a:r>
            <a:r>
              <a:rPr lang="it-IT" sz="1598" spc="-11" dirty="0">
                <a:latin typeface="Calibri"/>
                <a:cs typeface="Calibri"/>
              </a:rPr>
              <a:t>del debitore principale</a:t>
            </a:r>
          </a:p>
        </p:txBody>
      </p:sp>
      <p:sp>
        <p:nvSpPr>
          <p:cNvPr id="11" name="object 53">
            <a:extLst>
              <a:ext uri="{FF2B5EF4-FFF2-40B4-BE49-F238E27FC236}">
                <a16:creationId xmlns:a16="http://schemas.microsoft.com/office/drawing/2014/main" id="{D5BDD3E7-E521-8691-D61C-69FDC514BC93}"/>
              </a:ext>
            </a:extLst>
          </p:cNvPr>
          <p:cNvSpPr txBox="1"/>
          <p:nvPr/>
        </p:nvSpPr>
        <p:spPr>
          <a:xfrm>
            <a:off x="4808314" y="2839084"/>
            <a:ext cx="6524825" cy="243000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lnSpc>
                <a:spcPts val="1823"/>
              </a:lnSpc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mantiene la sua </a:t>
            </a:r>
            <a:r>
              <a:rPr lang="it-IT" sz="1598" b="1" spc="-20" dirty="0">
                <a:solidFill>
                  <a:srgbClr val="103676"/>
                </a:solidFill>
                <a:latin typeface="Calibri"/>
                <a:cs typeface="Calibri"/>
              </a:rPr>
              <a:t>efficacia</a:t>
            </a:r>
            <a:r>
              <a:rPr lang="it-IT" sz="1598" spc="-11" dirty="0">
                <a:latin typeface="Calibri"/>
                <a:cs typeface="Calibri"/>
              </a:rPr>
              <a:t> anche qualora il costruttore </a:t>
            </a:r>
            <a:r>
              <a:rPr lang="it-IT" sz="1598" b="1" spc="-20" dirty="0">
                <a:solidFill>
                  <a:srgbClr val="103676"/>
                </a:solidFill>
                <a:latin typeface="Calibri"/>
                <a:cs typeface="Calibri"/>
              </a:rPr>
              <a:t>non paghi il premio</a:t>
            </a:r>
          </a:p>
        </p:txBody>
      </p:sp>
      <p:sp>
        <p:nvSpPr>
          <p:cNvPr id="12" name="object 54">
            <a:extLst>
              <a:ext uri="{FF2B5EF4-FFF2-40B4-BE49-F238E27FC236}">
                <a16:creationId xmlns:a16="http://schemas.microsoft.com/office/drawing/2014/main" id="{61B39838-CD58-69D4-6BEC-9BE94E3FE92A}"/>
              </a:ext>
            </a:extLst>
          </p:cNvPr>
          <p:cNvSpPr txBox="1"/>
          <p:nvPr/>
        </p:nvSpPr>
        <p:spPr>
          <a:xfrm>
            <a:off x="4808314" y="3372545"/>
            <a:ext cx="6993762" cy="5039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in caso di escussione </a:t>
            </a:r>
            <a:r>
              <a:rPr lang="it-IT" sz="1598" b="1" spc="-20" dirty="0">
                <a:solidFill>
                  <a:srgbClr val="103676"/>
                </a:solidFill>
                <a:latin typeface="Calibri"/>
                <a:cs typeface="Calibri"/>
              </a:rPr>
              <a:t>l’acquirente riceve il rimborso delle sole quote effettivamente versate </a:t>
            </a:r>
            <a:r>
              <a:rPr lang="it-IT" sz="1598" spc="-11" dirty="0">
                <a:latin typeface="Calibri"/>
                <a:cs typeface="Calibri"/>
              </a:rPr>
              <a:t>fino a quella data</a:t>
            </a:r>
          </a:p>
        </p:txBody>
      </p:sp>
      <p:sp>
        <p:nvSpPr>
          <p:cNvPr id="13" name="object 59">
            <a:extLst>
              <a:ext uri="{FF2B5EF4-FFF2-40B4-BE49-F238E27FC236}">
                <a16:creationId xmlns:a16="http://schemas.microsoft.com/office/drawing/2014/main" id="{8BC0C215-8816-042F-914D-5FFB4E6C4B6F}"/>
              </a:ext>
            </a:extLst>
          </p:cNvPr>
          <p:cNvSpPr txBox="1"/>
          <p:nvPr/>
        </p:nvSpPr>
        <p:spPr>
          <a:xfrm>
            <a:off x="4808314" y="3990782"/>
            <a:ext cx="7274696" cy="514195"/>
          </a:xfrm>
          <a:prstGeom prst="rect">
            <a:avLst/>
          </a:prstGeom>
        </p:spPr>
        <p:txBody>
          <a:bodyPr vert="horz" wrap="square" lIns="0" tIns="39322" rIns="0" bIns="0" rtlCol="0">
            <a:spAutoFit/>
          </a:bodyPr>
          <a:lstStyle/>
          <a:p>
            <a:pPr marL="12684" marR="5074">
              <a:lnSpc>
                <a:spcPts val="1729"/>
              </a:lnSpc>
              <a:spcBef>
                <a:spcPts val="310"/>
              </a:spcBef>
            </a:pPr>
            <a:r>
              <a:rPr lang="it-IT" sz="1598" spc="-11" dirty="0">
                <a:latin typeface="Calibri"/>
                <a:cs typeface="Calibri"/>
              </a:rPr>
              <a:t>è escussa o al verificarsi di una delle </a:t>
            </a:r>
            <a:r>
              <a:rPr lang="it-IT" sz="1598" b="1" spc="-20" dirty="0">
                <a:solidFill>
                  <a:srgbClr val="103676"/>
                </a:solidFill>
                <a:latin typeface="Calibri"/>
                <a:cs typeface="Calibri"/>
              </a:rPr>
              <a:t>«situazioni di crisi» </a:t>
            </a:r>
            <a:r>
              <a:rPr lang="it-IT" sz="1598" spc="-11" dirty="0">
                <a:latin typeface="Calibri"/>
                <a:cs typeface="Calibri"/>
              </a:rPr>
              <a:t>del costruttore ovvero</a:t>
            </a:r>
          </a:p>
          <a:p>
            <a:pPr marL="12684" marR="5074">
              <a:lnSpc>
                <a:spcPts val="1729"/>
              </a:lnSpc>
              <a:spcBef>
                <a:spcPts val="310"/>
              </a:spcBef>
            </a:pPr>
            <a:r>
              <a:rPr lang="it-IT" sz="1598" spc="-11" dirty="0">
                <a:latin typeface="Calibri"/>
                <a:cs typeface="Calibri"/>
              </a:rPr>
              <a:t> in caso di </a:t>
            </a:r>
            <a:r>
              <a:rPr lang="it-IT" sz="1598" b="1" spc="-20" dirty="0">
                <a:solidFill>
                  <a:srgbClr val="103676"/>
                </a:solidFill>
                <a:latin typeface="Calibri"/>
                <a:cs typeface="Calibri"/>
              </a:rPr>
              <a:t>mancata consegna della postuma decennale </a:t>
            </a:r>
            <a:r>
              <a:rPr lang="it-IT" sz="1598" spc="-11" dirty="0">
                <a:latin typeface="Calibri"/>
                <a:cs typeface="Calibri"/>
              </a:rPr>
              <a:t>(con recesso dal contratto)</a:t>
            </a:r>
            <a:endParaRPr sz="1598" spc="-11" dirty="0">
              <a:latin typeface="Calibri"/>
              <a:cs typeface="Calibri"/>
            </a:endParaRPr>
          </a:p>
        </p:txBody>
      </p:sp>
      <p:sp>
        <p:nvSpPr>
          <p:cNvPr id="14" name="object 61">
            <a:extLst>
              <a:ext uri="{FF2B5EF4-FFF2-40B4-BE49-F238E27FC236}">
                <a16:creationId xmlns:a16="http://schemas.microsoft.com/office/drawing/2014/main" id="{E0D3D61E-155B-8C82-B11D-BB9B1E74D02D}"/>
              </a:ext>
            </a:extLst>
          </p:cNvPr>
          <p:cNvSpPr txBox="1"/>
          <p:nvPr/>
        </p:nvSpPr>
        <p:spPr>
          <a:xfrm>
            <a:off x="4819097" y="4704282"/>
            <a:ext cx="6514042" cy="243000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lnSpc>
                <a:spcPts val="1823"/>
              </a:lnSpc>
              <a:spcBef>
                <a:spcPts val="95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gli estremi devono essere inseriti nel preliminare </a:t>
            </a:r>
            <a:r>
              <a:rPr lang="it-IT" sz="1598" spc="-11" dirty="0">
                <a:latin typeface="Calibri"/>
                <a:cs typeface="Calibri"/>
              </a:rPr>
              <a:t>(contenuto obbligatorio)</a:t>
            </a:r>
            <a:endParaRPr sz="1598" spc="-11" dirty="0">
              <a:latin typeface="Calibri"/>
              <a:cs typeface="Calibri"/>
            </a:endParaRPr>
          </a:p>
        </p:txBody>
      </p:sp>
      <p:sp>
        <p:nvSpPr>
          <p:cNvPr id="15" name="object 63">
            <a:extLst>
              <a:ext uri="{FF2B5EF4-FFF2-40B4-BE49-F238E27FC236}">
                <a16:creationId xmlns:a16="http://schemas.microsoft.com/office/drawing/2014/main" id="{F841BC5E-48B3-AD39-F7F2-489C8EA08C9C}"/>
              </a:ext>
            </a:extLst>
          </p:cNvPr>
          <p:cNvSpPr txBox="1"/>
          <p:nvPr/>
        </p:nvSpPr>
        <p:spPr>
          <a:xfrm>
            <a:off x="4830360" y="5316774"/>
            <a:ext cx="7079388" cy="2580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5" dirty="0">
                <a:latin typeface="Calibri"/>
                <a:cs typeface="Calibri"/>
              </a:rPr>
              <a:t>deve essere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conforme al modello standard (per le polizze rilasciate dal </a:t>
            </a:r>
            <a:r>
              <a:rPr lang="it-IT" sz="1598" b="1" spc="-5" dirty="0">
                <a:solidFill>
                  <a:schemeClr val="accent2"/>
                </a:solidFill>
                <a:latin typeface="Calibri"/>
                <a:cs typeface="Calibri"/>
              </a:rPr>
              <a:t>23/9/2022)</a:t>
            </a:r>
            <a:endParaRPr sz="1598" b="1" spc="-5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7" name="object 65">
            <a:extLst>
              <a:ext uri="{FF2B5EF4-FFF2-40B4-BE49-F238E27FC236}">
                <a16:creationId xmlns:a16="http://schemas.microsoft.com/office/drawing/2014/main" id="{8DBDA3E1-C3DA-DD3E-0460-94EE78274983}"/>
              </a:ext>
            </a:extLst>
          </p:cNvPr>
          <p:cNvSpPr txBox="1"/>
          <p:nvPr/>
        </p:nvSpPr>
        <p:spPr>
          <a:xfrm>
            <a:off x="4835426" y="5859785"/>
            <a:ext cx="7074321" cy="2580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la mancata consegna è causa di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nullità (relativa) del </a:t>
            </a:r>
            <a:r>
              <a:rPr lang="it-IT" sz="1598" b="1" spc="25" dirty="0">
                <a:solidFill>
                  <a:srgbClr val="103676"/>
                </a:solidFill>
                <a:latin typeface="Calibri"/>
                <a:cs typeface="Calibri"/>
              </a:rPr>
              <a:t>contratto</a:t>
            </a:r>
            <a:endParaRPr lang="it-IT" sz="1598" b="1" spc="-5" dirty="0">
              <a:solidFill>
                <a:srgbClr val="103676"/>
              </a:solidFill>
              <a:latin typeface="Calibri"/>
              <a:cs typeface="Calibri"/>
            </a:endParaRPr>
          </a:p>
        </p:txBody>
      </p:sp>
      <p:sp>
        <p:nvSpPr>
          <p:cNvPr id="19" name="object 55">
            <a:extLst>
              <a:ext uri="{FF2B5EF4-FFF2-40B4-BE49-F238E27FC236}">
                <a16:creationId xmlns:a16="http://schemas.microsoft.com/office/drawing/2014/main" id="{4B66F307-BE6B-0886-D059-C615608F6081}"/>
              </a:ext>
            </a:extLst>
          </p:cNvPr>
          <p:cNvSpPr/>
          <p:nvPr/>
        </p:nvSpPr>
        <p:spPr>
          <a:xfrm>
            <a:off x="4038600" y="202589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0" name="object 55">
            <a:extLst>
              <a:ext uri="{FF2B5EF4-FFF2-40B4-BE49-F238E27FC236}">
                <a16:creationId xmlns:a16="http://schemas.microsoft.com/office/drawing/2014/main" id="{B58C8A77-CC20-8366-B0B9-E8596C32D741}"/>
              </a:ext>
            </a:extLst>
          </p:cNvPr>
          <p:cNvSpPr/>
          <p:nvPr/>
        </p:nvSpPr>
        <p:spPr>
          <a:xfrm>
            <a:off x="4084356" y="1405627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FE2D1705-A169-FBBB-4E68-7C467A0B9130}"/>
              </a:ext>
            </a:extLst>
          </p:cNvPr>
          <p:cNvSpPr/>
          <p:nvPr/>
        </p:nvSpPr>
        <p:spPr>
          <a:xfrm>
            <a:off x="4120288" y="283908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object 55">
            <a:extLst>
              <a:ext uri="{FF2B5EF4-FFF2-40B4-BE49-F238E27FC236}">
                <a16:creationId xmlns:a16="http://schemas.microsoft.com/office/drawing/2014/main" id="{7CF1D3C2-5FD8-1DD1-C8ED-82C5C8D32DB2}"/>
              </a:ext>
            </a:extLst>
          </p:cNvPr>
          <p:cNvSpPr/>
          <p:nvPr/>
        </p:nvSpPr>
        <p:spPr>
          <a:xfrm>
            <a:off x="4120288" y="3266866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3" name="object 55">
            <a:extLst>
              <a:ext uri="{FF2B5EF4-FFF2-40B4-BE49-F238E27FC236}">
                <a16:creationId xmlns:a16="http://schemas.microsoft.com/office/drawing/2014/main" id="{45780B4B-4C9C-952D-3747-DFA7EBCA3571}"/>
              </a:ext>
            </a:extLst>
          </p:cNvPr>
          <p:cNvSpPr/>
          <p:nvPr/>
        </p:nvSpPr>
        <p:spPr>
          <a:xfrm>
            <a:off x="4120288" y="387651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object 55">
            <a:extLst>
              <a:ext uri="{FF2B5EF4-FFF2-40B4-BE49-F238E27FC236}">
                <a16:creationId xmlns:a16="http://schemas.microsoft.com/office/drawing/2014/main" id="{85FF2EAC-B241-7838-0C56-4FE46B387B91}"/>
              </a:ext>
            </a:extLst>
          </p:cNvPr>
          <p:cNvSpPr/>
          <p:nvPr/>
        </p:nvSpPr>
        <p:spPr>
          <a:xfrm>
            <a:off x="4098242" y="4594923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5" name="object 55">
            <a:extLst>
              <a:ext uri="{FF2B5EF4-FFF2-40B4-BE49-F238E27FC236}">
                <a16:creationId xmlns:a16="http://schemas.microsoft.com/office/drawing/2014/main" id="{1BD74F3A-8073-AF36-6549-8532854DEDB6}"/>
              </a:ext>
            </a:extLst>
          </p:cNvPr>
          <p:cNvSpPr/>
          <p:nvPr/>
        </p:nvSpPr>
        <p:spPr>
          <a:xfrm>
            <a:off x="4098242" y="5095666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6" name="object 55">
            <a:extLst>
              <a:ext uri="{FF2B5EF4-FFF2-40B4-BE49-F238E27FC236}">
                <a16:creationId xmlns:a16="http://schemas.microsoft.com/office/drawing/2014/main" id="{91B0B4A7-8575-249C-938B-F31642648D39}"/>
              </a:ext>
            </a:extLst>
          </p:cNvPr>
          <p:cNvSpPr/>
          <p:nvPr/>
        </p:nvSpPr>
        <p:spPr>
          <a:xfrm>
            <a:off x="4098242" y="5748809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grpSp>
        <p:nvGrpSpPr>
          <p:cNvPr id="27" name="object 13">
            <a:extLst>
              <a:ext uri="{FF2B5EF4-FFF2-40B4-BE49-F238E27FC236}">
                <a16:creationId xmlns:a16="http://schemas.microsoft.com/office/drawing/2014/main" id="{313209CB-1478-D2D5-A9C6-309239214565}"/>
              </a:ext>
            </a:extLst>
          </p:cNvPr>
          <p:cNvGrpSpPr/>
          <p:nvPr/>
        </p:nvGrpSpPr>
        <p:grpSpPr>
          <a:xfrm>
            <a:off x="4275353" y="994938"/>
            <a:ext cx="263834" cy="262567"/>
            <a:chOff x="4273105" y="991933"/>
            <a:chExt cx="264160" cy="262890"/>
          </a:xfrm>
        </p:grpSpPr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A541710A-ACE6-CE22-CDDC-F9552582E910}"/>
                </a:ext>
              </a:extLst>
            </p:cNvPr>
            <p:cNvSpPr/>
            <p:nvPr/>
          </p:nvSpPr>
          <p:spPr>
            <a:xfrm>
              <a:off x="4277867" y="99669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5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5D39C775-4BE8-7C3A-2EA9-60935153EA9E}"/>
                </a:ext>
              </a:extLst>
            </p:cNvPr>
            <p:cNvSpPr/>
            <p:nvPr/>
          </p:nvSpPr>
          <p:spPr>
            <a:xfrm>
              <a:off x="4277867" y="99669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5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0" name="object 16">
            <a:extLst>
              <a:ext uri="{FF2B5EF4-FFF2-40B4-BE49-F238E27FC236}">
                <a16:creationId xmlns:a16="http://schemas.microsoft.com/office/drawing/2014/main" id="{FA361608-0EB9-9018-D202-915B0BA20D09}"/>
              </a:ext>
            </a:extLst>
          </p:cNvPr>
          <p:cNvSpPr txBox="1"/>
          <p:nvPr/>
        </p:nvSpPr>
        <p:spPr>
          <a:xfrm>
            <a:off x="4337193" y="96138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 dirty="0">
              <a:latin typeface="Calibri"/>
              <a:cs typeface="Calibri"/>
            </a:endParaRPr>
          </a:p>
        </p:txBody>
      </p:sp>
      <p:grpSp>
        <p:nvGrpSpPr>
          <p:cNvPr id="31" name="object 17">
            <a:extLst>
              <a:ext uri="{FF2B5EF4-FFF2-40B4-BE49-F238E27FC236}">
                <a16:creationId xmlns:a16="http://schemas.microsoft.com/office/drawing/2014/main" id="{628B7810-B956-A181-8792-440F732341D5}"/>
              </a:ext>
            </a:extLst>
          </p:cNvPr>
          <p:cNvGrpSpPr/>
          <p:nvPr/>
        </p:nvGrpSpPr>
        <p:grpSpPr>
          <a:xfrm>
            <a:off x="4275353" y="1619008"/>
            <a:ext cx="263834" cy="262567"/>
            <a:chOff x="4273105" y="1616773"/>
            <a:chExt cx="264160" cy="262890"/>
          </a:xfrm>
        </p:grpSpPr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45637DE7-1100-3CC2-E2AD-FF468665D3F8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5BCA1C56-2F4A-76BD-6DD6-C90ED419CA89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34" name="object 17">
            <a:extLst>
              <a:ext uri="{FF2B5EF4-FFF2-40B4-BE49-F238E27FC236}">
                <a16:creationId xmlns:a16="http://schemas.microsoft.com/office/drawing/2014/main" id="{F677A7E9-8C94-76E2-C660-D9FD10A47476}"/>
              </a:ext>
            </a:extLst>
          </p:cNvPr>
          <p:cNvGrpSpPr/>
          <p:nvPr/>
        </p:nvGrpSpPr>
        <p:grpSpPr>
          <a:xfrm>
            <a:off x="4280109" y="2943763"/>
            <a:ext cx="263834" cy="262567"/>
            <a:chOff x="4273105" y="1616773"/>
            <a:chExt cx="264160" cy="262890"/>
          </a:xfrm>
        </p:grpSpPr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89D4713C-47DB-E08C-845D-54E9F3DC228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6E81C764-F6C2-AADE-86A5-BEF8586349F1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37" name="object 17">
            <a:extLst>
              <a:ext uri="{FF2B5EF4-FFF2-40B4-BE49-F238E27FC236}">
                <a16:creationId xmlns:a16="http://schemas.microsoft.com/office/drawing/2014/main" id="{FC3DBC36-1C22-61D4-E208-EB9F9B8532D9}"/>
              </a:ext>
            </a:extLst>
          </p:cNvPr>
          <p:cNvGrpSpPr/>
          <p:nvPr/>
        </p:nvGrpSpPr>
        <p:grpSpPr>
          <a:xfrm>
            <a:off x="4256818" y="3502972"/>
            <a:ext cx="263834" cy="262567"/>
            <a:chOff x="4273105" y="1616773"/>
            <a:chExt cx="264160" cy="262890"/>
          </a:xfrm>
        </p:grpSpPr>
        <p:sp>
          <p:nvSpPr>
            <p:cNvPr id="38" name="object 18">
              <a:extLst>
                <a:ext uri="{FF2B5EF4-FFF2-40B4-BE49-F238E27FC236}">
                  <a16:creationId xmlns:a16="http://schemas.microsoft.com/office/drawing/2014/main" id="{B2D51CBB-443B-98E5-17C1-264AC2D648B2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60FE7BDA-B96C-97EB-E2E7-A3E99A267F9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0" name="object 17">
            <a:extLst>
              <a:ext uri="{FF2B5EF4-FFF2-40B4-BE49-F238E27FC236}">
                <a16:creationId xmlns:a16="http://schemas.microsoft.com/office/drawing/2014/main" id="{BD4EF3B1-D70D-9437-F1DF-CA571DE2C833}"/>
              </a:ext>
            </a:extLst>
          </p:cNvPr>
          <p:cNvGrpSpPr/>
          <p:nvPr/>
        </p:nvGrpSpPr>
        <p:grpSpPr>
          <a:xfrm>
            <a:off x="4272616" y="4142796"/>
            <a:ext cx="263834" cy="262567"/>
            <a:chOff x="4273105" y="1616773"/>
            <a:chExt cx="264160" cy="262890"/>
          </a:xfrm>
        </p:grpSpPr>
        <p:sp>
          <p:nvSpPr>
            <p:cNvPr id="41" name="object 18">
              <a:extLst>
                <a:ext uri="{FF2B5EF4-FFF2-40B4-BE49-F238E27FC236}">
                  <a16:creationId xmlns:a16="http://schemas.microsoft.com/office/drawing/2014/main" id="{D3988D60-FE98-119F-1EB7-1823CA485788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2" name="object 19">
              <a:extLst>
                <a:ext uri="{FF2B5EF4-FFF2-40B4-BE49-F238E27FC236}">
                  <a16:creationId xmlns:a16="http://schemas.microsoft.com/office/drawing/2014/main" id="{A93854A3-054D-6BF8-6F76-7DD82A5DDE7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3" name="object 17">
            <a:extLst>
              <a:ext uri="{FF2B5EF4-FFF2-40B4-BE49-F238E27FC236}">
                <a16:creationId xmlns:a16="http://schemas.microsoft.com/office/drawing/2014/main" id="{D7644B10-3C21-3BE2-76A4-A995C9CECA70}"/>
              </a:ext>
            </a:extLst>
          </p:cNvPr>
          <p:cNvGrpSpPr/>
          <p:nvPr/>
        </p:nvGrpSpPr>
        <p:grpSpPr>
          <a:xfrm>
            <a:off x="4261734" y="4781986"/>
            <a:ext cx="263834" cy="262567"/>
            <a:chOff x="4273105" y="1616773"/>
            <a:chExt cx="264160" cy="262890"/>
          </a:xfrm>
        </p:grpSpPr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B951B48C-D830-29A2-8C5A-A0C557AF274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9E2D8C60-CD48-B5F4-558A-E53D7491617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6" name="object 17">
            <a:extLst>
              <a:ext uri="{FF2B5EF4-FFF2-40B4-BE49-F238E27FC236}">
                <a16:creationId xmlns:a16="http://schemas.microsoft.com/office/drawing/2014/main" id="{E011609A-1076-258F-2733-D872805BD15E}"/>
              </a:ext>
            </a:extLst>
          </p:cNvPr>
          <p:cNvGrpSpPr/>
          <p:nvPr/>
        </p:nvGrpSpPr>
        <p:grpSpPr>
          <a:xfrm>
            <a:off x="4273827" y="5333842"/>
            <a:ext cx="263834" cy="262567"/>
            <a:chOff x="4273105" y="1616773"/>
            <a:chExt cx="264160" cy="262890"/>
          </a:xfrm>
        </p:grpSpPr>
        <p:sp>
          <p:nvSpPr>
            <p:cNvPr id="47" name="object 18">
              <a:extLst>
                <a:ext uri="{FF2B5EF4-FFF2-40B4-BE49-F238E27FC236}">
                  <a16:creationId xmlns:a16="http://schemas.microsoft.com/office/drawing/2014/main" id="{56E46348-F198-DF56-6F8B-04F6C2E02B6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8" name="object 19">
              <a:extLst>
                <a:ext uri="{FF2B5EF4-FFF2-40B4-BE49-F238E27FC236}">
                  <a16:creationId xmlns:a16="http://schemas.microsoft.com/office/drawing/2014/main" id="{493535BC-DC25-33C5-93AD-E31A71346E5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9" name="object 17">
            <a:extLst>
              <a:ext uri="{FF2B5EF4-FFF2-40B4-BE49-F238E27FC236}">
                <a16:creationId xmlns:a16="http://schemas.microsoft.com/office/drawing/2014/main" id="{49F72304-9827-D437-1DCE-BC5A6E2A7FD6}"/>
              </a:ext>
            </a:extLst>
          </p:cNvPr>
          <p:cNvGrpSpPr/>
          <p:nvPr/>
        </p:nvGrpSpPr>
        <p:grpSpPr>
          <a:xfrm>
            <a:off x="4280109" y="5918698"/>
            <a:ext cx="263834" cy="262567"/>
            <a:chOff x="4273105" y="1616773"/>
            <a:chExt cx="264160" cy="262890"/>
          </a:xfrm>
        </p:grpSpPr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45ABB619-E197-C100-1B5C-8E8D27C5963A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61FCF635-BE6B-5427-74F6-DDC277483C3E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52" name="object 17">
            <a:extLst>
              <a:ext uri="{FF2B5EF4-FFF2-40B4-BE49-F238E27FC236}">
                <a16:creationId xmlns:a16="http://schemas.microsoft.com/office/drawing/2014/main" id="{83F3A453-71E3-7002-2BAE-2E983569EA5D}"/>
              </a:ext>
            </a:extLst>
          </p:cNvPr>
          <p:cNvGrpSpPr/>
          <p:nvPr/>
        </p:nvGrpSpPr>
        <p:grpSpPr>
          <a:xfrm>
            <a:off x="4267860" y="2340207"/>
            <a:ext cx="263834" cy="262567"/>
            <a:chOff x="4273105" y="1616773"/>
            <a:chExt cx="264160" cy="262890"/>
          </a:xfrm>
        </p:grpSpPr>
        <p:sp>
          <p:nvSpPr>
            <p:cNvPr id="53" name="object 18">
              <a:extLst>
                <a:ext uri="{FF2B5EF4-FFF2-40B4-BE49-F238E27FC236}">
                  <a16:creationId xmlns:a16="http://schemas.microsoft.com/office/drawing/2014/main" id="{C4C23A02-1ADB-6013-C639-22B161599A6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4" name="object 19">
              <a:extLst>
                <a:ext uri="{FF2B5EF4-FFF2-40B4-BE49-F238E27FC236}">
                  <a16:creationId xmlns:a16="http://schemas.microsoft.com/office/drawing/2014/main" id="{85B828B9-65FB-767A-06F7-B44916D7F1C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55" name="object 20">
            <a:extLst>
              <a:ext uri="{FF2B5EF4-FFF2-40B4-BE49-F238E27FC236}">
                <a16:creationId xmlns:a16="http://schemas.microsoft.com/office/drawing/2014/main" id="{7414FF32-AC11-6C8F-77AD-EA7BCE3BCFF8}"/>
              </a:ext>
            </a:extLst>
          </p:cNvPr>
          <p:cNvSpPr txBox="1"/>
          <p:nvPr/>
        </p:nvSpPr>
        <p:spPr>
          <a:xfrm>
            <a:off x="4337193" y="1585201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5CFE1D3B-9DBE-9F24-809A-ACCE8007F2B5}"/>
              </a:ext>
            </a:extLst>
          </p:cNvPr>
          <p:cNvSpPr txBox="1"/>
          <p:nvPr/>
        </p:nvSpPr>
        <p:spPr>
          <a:xfrm>
            <a:off x="4318018" y="2317531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57" name="object 28">
            <a:extLst>
              <a:ext uri="{FF2B5EF4-FFF2-40B4-BE49-F238E27FC236}">
                <a16:creationId xmlns:a16="http://schemas.microsoft.com/office/drawing/2014/main" id="{0067B74F-8E2E-08EB-EBB1-67A39ABC54DD}"/>
              </a:ext>
            </a:extLst>
          </p:cNvPr>
          <p:cNvSpPr txBox="1"/>
          <p:nvPr/>
        </p:nvSpPr>
        <p:spPr>
          <a:xfrm>
            <a:off x="4357528" y="2911215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69BE960D-8EF5-0609-DB2A-2780650325EA}"/>
              </a:ext>
            </a:extLst>
          </p:cNvPr>
          <p:cNvSpPr txBox="1"/>
          <p:nvPr/>
        </p:nvSpPr>
        <p:spPr>
          <a:xfrm>
            <a:off x="4314772" y="3469022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2" name="object 36">
            <a:extLst>
              <a:ext uri="{FF2B5EF4-FFF2-40B4-BE49-F238E27FC236}">
                <a16:creationId xmlns:a16="http://schemas.microsoft.com/office/drawing/2014/main" id="{07D67852-C7EC-518C-6CEE-CD52F39AC52E}"/>
              </a:ext>
            </a:extLst>
          </p:cNvPr>
          <p:cNvSpPr txBox="1"/>
          <p:nvPr/>
        </p:nvSpPr>
        <p:spPr>
          <a:xfrm>
            <a:off x="4337193" y="411252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3" name="object 44">
            <a:extLst>
              <a:ext uri="{FF2B5EF4-FFF2-40B4-BE49-F238E27FC236}">
                <a16:creationId xmlns:a16="http://schemas.microsoft.com/office/drawing/2014/main" id="{60972C75-80A9-C06B-8756-B9838F787249}"/>
              </a:ext>
            </a:extLst>
          </p:cNvPr>
          <p:cNvSpPr txBox="1"/>
          <p:nvPr/>
        </p:nvSpPr>
        <p:spPr>
          <a:xfrm>
            <a:off x="4329060" y="475925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BC8F2621-2E60-2544-CF4A-9E6C121104EF}"/>
              </a:ext>
            </a:extLst>
          </p:cNvPr>
          <p:cNvSpPr txBox="1"/>
          <p:nvPr/>
        </p:nvSpPr>
        <p:spPr>
          <a:xfrm>
            <a:off x="4337193" y="5284677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0C489068-F2BE-6197-007D-20AADF73BC12}"/>
              </a:ext>
            </a:extLst>
          </p:cNvPr>
          <p:cNvSpPr txBox="1"/>
          <p:nvPr/>
        </p:nvSpPr>
        <p:spPr>
          <a:xfrm>
            <a:off x="4341608" y="5880575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lang="it-IT" sz="1798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798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10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D00057-0595-CEB6-E7E9-094F95CA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22</a:t>
            </a:fld>
            <a:endParaRPr lang="it-IT" dirty="0"/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161E6A63-0189-D425-3881-6ACE40997437}"/>
              </a:ext>
            </a:extLst>
          </p:cNvPr>
          <p:cNvSpPr/>
          <p:nvPr/>
        </p:nvSpPr>
        <p:spPr>
          <a:xfrm>
            <a:off x="282253" y="323180"/>
            <a:ext cx="2668027" cy="6337152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it-IT" sz="2397" b="1" cap="small" spc="-11" dirty="0">
                <a:solidFill>
                  <a:schemeClr val="bg1"/>
                </a:solidFill>
                <a:cs typeface="Calibri"/>
              </a:rPr>
              <a:t>Le caratteristiche del modello standard di Fideiussione</a:t>
            </a:r>
          </a:p>
          <a:p>
            <a:pPr algn="ctr"/>
            <a:endParaRPr lang="it-IT" sz="2397" dirty="0"/>
          </a:p>
        </p:txBody>
      </p:sp>
      <p:sp>
        <p:nvSpPr>
          <p:cNvPr id="19" name="object 55">
            <a:extLst>
              <a:ext uri="{FF2B5EF4-FFF2-40B4-BE49-F238E27FC236}">
                <a16:creationId xmlns:a16="http://schemas.microsoft.com/office/drawing/2014/main" id="{4B66F307-BE6B-0886-D059-C615608F6081}"/>
              </a:ext>
            </a:extLst>
          </p:cNvPr>
          <p:cNvSpPr/>
          <p:nvPr/>
        </p:nvSpPr>
        <p:spPr>
          <a:xfrm>
            <a:off x="4038600" y="202589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0" name="object 55">
            <a:extLst>
              <a:ext uri="{FF2B5EF4-FFF2-40B4-BE49-F238E27FC236}">
                <a16:creationId xmlns:a16="http://schemas.microsoft.com/office/drawing/2014/main" id="{B58C8A77-CC20-8366-B0B9-E8596C32D741}"/>
              </a:ext>
            </a:extLst>
          </p:cNvPr>
          <p:cNvSpPr/>
          <p:nvPr/>
        </p:nvSpPr>
        <p:spPr>
          <a:xfrm>
            <a:off x="4084356" y="1405627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FE2D1705-A169-FBBB-4E68-7C467A0B9130}"/>
              </a:ext>
            </a:extLst>
          </p:cNvPr>
          <p:cNvSpPr/>
          <p:nvPr/>
        </p:nvSpPr>
        <p:spPr>
          <a:xfrm>
            <a:off x="4120288" y="283908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object 55">
            <a:extLst>
              <a:ext uri="{FF2B5EF4-FFF2-40B4-BE49-F238E27FC236}">
                <a16:creationId xmlns:a16="http://schemas.microsoft.com/office/drawing/2014/main" id="{7CF1D3C2-5FD8-1DD1-C8ED-82C5C8D32DB2}"/>
              </a:ext>
            </a:extLst>
          </p:cNvPr>
          <p:cNvSpPr/>
          <p:nvPr/>
        </p:nvSpPr>
        <p:spPr>
          <a:xfrm>
            <a:off x="4120288" y="3266866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3" name="object 55">
            <a:extLst>
              <a:ext uri="{FF2B5EF4-FFF2-40B4-BE49-F238E27FC236}">
                <a16:creationId xmlns:a16="http://schemas.microsoft.com/office/drawing/2014/main" id="{45780B4B-4C9C-952D-3747-DFA7EBCA3571}"/>
              </a:ext>
            </a:extLst>
          </p:cNvPr>
          <p:cNvSpPr/>
          <p:nvPr/>
        </p:nvSpPr>
        <p:spPr>
          <a:xfrm>
            <a:off x="4120288" y="387651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object 55">
            <a:extLst>
              <a:ext uri="{FF2B5EF4-FFF2-40B4-BE49-F238E27FC236}">
                <a16:creationId xmlns:a16="http://schemas.microsoft.com/office/drawing/2014/main" id="{85FF2EAC-B241-7838-0C56-4FE46B387B91}"/>
              </a:ext>
            </a:extLst>
          </p:cNvPr>
          <p:cNvSpPr/>
          <p:nvPr/>
        </p:nvSpPr>
        <p:spPr>
          <a:xfrm>
            <a:off x="4098242" y="4594923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5" name="object 55">
            <a:extLst>
              <a:ext uri="{FF2B5EF4-FFF2-40B4-BE49-F238E27FC236}">
                <a16:creationId xmlns:a16="http://schemas.microsoft.com/office/drawing/2014/main" id="{1BD74F3A-8073-AF36-6549-8532854DEDB6}"/>
              </a:ext>
            </a:extLst>
          </p:cNvPr>
          <p:cNvSpPr/>
          <p:nvPr/>
        </p:nvSpPr>
        <p:spPr>
          <a:xfrm>
            <a:off x="4084356" y="5255318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6" name="object 55">
            <a:extLst>
              <a:ext uri="{FF2B5EF4-FFF2-40B4-BE49-F238E27FC236}">
                <a16:creationId xmlns:a16="http://schemas.microsoft.com/office/drawing/2014/main" id="{91B0B4A7-8575-249C-938B-F31642648D39}"/>
              </a:ext>
            </a:extLst>
          </p:cNvPr>
          <p:cNvSpPr/>
          <p:nvPr/>
        </p:nvSpPr>
        <p:spPr>
          <a:xfrm>
            <a:off x="4098242" y="5748809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grpSp>
        <p:nvGrpSpPr>
          <p:cNvPr id="27" name="object 13">
            <a:extLst>
              <a:ext uri="{FF2B5EF4-FFF2-40B4-BE49-F238E27FC236}">
                <a16:creationId xmlns:a16="http://schemas.microsoft.com/office/drawing/2014/main" id="{313209CB-1478-D2D5-A9C6-309239214565}"/>
              </a:ext>
            </a:extLst>
          </p:cNvPr>
          <p:cNvGrpSpPr/>
          <p:nvPr/>
        </p:nvGrpSpPr>
        <p:grpSpPr>
          <a:xfrm>
            <a:off x="4275353" y="994938"/>
            <a:ext cx="263834" cy="262567"/>
            <a:chOff x="4273105" y="991933"/>
            <a:chExt cx="264160" cy="262890"/>
          </a:xfrm>
        </p:grpSpPr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A541710A-ACE6-CE22-CDDC-F9552582E910}"/>
                </a:ext>
              </a:extLst>
            </p:cNvPr>
            <p:cNvSpPr/>
            <p:nvPr/>
          </p:nvSpPr>
          <p:spPr>
            <a:xfrm>
              <a:off x="4277867" y="99669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5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5D39C775-4BE8-7C3A-2EA9-60935153EA9E}"/>
                </a:ext>
              </a:extLst>
            </p:cNvPr>
            <p:cNvSpPr/>
            <p:nvPr/>
          </p:nvSpPr>
          <p:spPr>
            <a:xfrm>
              <a:off x="4277867" y="99669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5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0" name="object 16">
            <a:extLst>
              <a:ext uri="{FF2B5EF4-FFF2-40B4-BE49-F238E27FC236}">
                <a16:creationId xmlns:a16="http://schemas.microsoft.com/office/drawing/2014/main" id="{FA361608-0EB9-9018-D202-915B0BA20D09}"/>
              </a:ext>
            </a:extLst>
          </p:cNvPr>
          <p:cNvSpPr txBox="1"/>
          <p:nvPr/>
        </p:nvSpPr>
        <p:spPr>
          <a:xfrm>
            <a:off x="4337193" y="96138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 dirty="0">
              <a:latin typeface="Calibri"/>
              <a:cs typeface="Calibri"/>
            </a:endParaRPr>
          </a:p>
        </p:txBody>
      </p:sp>
      <p:grpSp>
        <p:nvGrpSpPr>
          <p:cNvPr id="31" name="object 17">
            <a:extLst>
              <a:ext uri="{FF2B5EF4-FFF2-40B4-BE49-F238E27FC236}">
                <a16:creationId xmlns:a16="http://schemas.microsoft.com/office/drawing/2014/main" id="{628B7810-B956-A181-8792-440F732341D5}"/>
              </a:ext>
            </a:extLst>
          </p:cNvPr>
          <p:cNvGrpSpPr/>
          <p:nvPr/>
        </p:nvGrpSpPr>
        <p:grpSpPr>
          <a:xfrm>
            <a:off x="4275353" y="1619008"/>
            <a:ext cx="263834" cy="262567"/>
            <a:chOff x="4273105" y="1616773"/>
            <a:chExt cx="264160" cy="262890"/>
          </a:xfrm>
        </p:grpSpPr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45637DE7-1100-3CC2-E2AD-FF468665D3F8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5BCA1C56-2F4A-76BD-6DD6-C90ED419CA89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34" name="object 17">
            <a:extLst>
              <a:ext uri="{FF2B5EF4-FFF2-40B4-BE49-F238E27FC236}">
                <a16:creationId xmlns:a16="http://schemas.microsoft.com/office/drawing/2014/main" id="{F677A7E9-8C94-76E2-C660-D9FD10A47476}"/>
              </a:ext>
            </a:extLst>
          </p:cNvPr>
          <p:cNvGrpSpPr/>
          <p:nvPr/>
        </p:nvGrpSpPr>
        <p:grpSpPr>
          <a:xfrm>
            <a:off x="4280109" y="2943763"/>
            <a:ext cx="263834" cy="262567"/>
            <a:chOff x="4273105" y="1616773"/>
            <a:chExt cx="264160" cy="262890"/>
          </a:xfrm>
        </p:grpSpPr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89D4713C-47DB-E08C-845D-54E9F3DC228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6E81C764-F6C2-AADE-86A5-BEF8586349F1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37" name="object 17">
            <a:extLst>
              <a:ext uri="{FF2B5EF4-FFF2-40B4-BE49-F238E27FC236}">
                <a16:creationId xmlns:a16="http://schemas.microsoft.com/office/drawing/2014/main" id="{FC3DBC36-1C22-61D4-E208-EB9F9B8532D9}"/>
              </a:ext>
            </a:extLst>
          </p:cNvPr>
          <p:cNvGrpSpPr/>
          <p:nvPr/>
        </p:nvGrpSpPr>
        <p:grpSpPr>
          <a:xfrm>
            <a:off x="4256818" y="3502972"/>
            <a:ext cx="263834" cy="262567"/>
            <a:chOff x="4273105" y="1616773"/>
            <a:chExt cx="264160" cy="262890"/>
          </a:xfrm>
        </p:grpSpPr>
        <p:sp>
          <p:nvSpPr>
            <p:cNvPr id="38" name="object 18">
              <a:extLst>
                <a:ext uri="{FF2B5EF4-FFF2-40B4-BE49-F238E27FC236}">
                  <a16:creationId xmlns:a16="http://schemas.microsoft.com/office/drawing/2014/main" id="{B2D51CBB-443B-98E5-17C1-264AC2D648B2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60FE7BDA-B96C-97EB-E2E7-A3E99A267F9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0" name="object 17">
            <a:extLst>
              <a:ext uri="{FF2B5EF4-FFF2-40B4-BE49-F238E27FC236}">
                <a16:creationId xmlns:a16="http://schemas.microsoft.com/office/drawing/2014/main" id="{BD4EF3B1-D70D-9437-F1DF-CA571DE2C833}"/>
              </a:ext>
            </a:extLst>
          </p:cNvPr>
          <p:cNvGrpSpPr/>
          <p:nvPr/>
        </p:nvGrpSpPr>
        <p:grpSpPr>
          <a:xfrm>
            <a:off x="4272616" y="4142796"/>
            <a:ext cx="263834" cy="262567"/>
            <a:chOff x="4273105" y="1616773"/>
            <a:chExt cx="264160" cy="262890"/>
          </a:xfrm>
        </p:grpSpPr>
        <p:sp>
          <p:nvSpPr>
            <p:cNvPr id="41" name="object 18">
              <a:extLst>
                <a:ext uri="{FF2B5EF4-FFF2-40B4-BE49-F238E27FC236}">
                  <a16:creationId xmlns:a16="http://schemas.microsoft.com/office/drawing/2014/main" id="{D3988D60-FE98-119F-1EB7-1823CA485788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2" name="object 19">
              <a:extLst>
                <a:ext uri="{FF2B5EF4-FFF2-40B4-BE49-F238E27FC236}">
                  <a16:creationId xmlns:a16="http://schemas.microsoft.com/office/drawing/2014/main" id="{A93854A3-054D-6BF8-6F76-7DD82A5DDE7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3" name="object 17">
            <a:extLst>
              <a:ext uri="{FF2B5EF4-FFF2-40B4-BE49-F238E27FC236}">
                <a16:creationId xmlns:a16="http://schemas.microsoft.com/office/drawing/2014/main" id="{D7644B10-3C21-3BE2-76A4-A995C9CECA70}"/>
              </a:ext>
            </a:extLst>
          </p:cNvPr>
          <p:cNvGrpSpPr/>
          <p:nvPr/>
        </p:nvGrpSpPr>
        <p:grpSpPr>
          <a:xfrm>
            <a:off x="4261734" y="4781986"/>
            <a:ext cx="263834" cy="262567"/>
            <a:chOff x="4273105" y="1616773"/>
            <a:chExt cx="264160" cy="262890"/>
          </a:xfrm>
        </p:grpSpPr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B951B48C-D830-29A2-8C5A-A0C557AF274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9E2D8C60-CD48-B5F4-558A-E53D7491617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6" name="object 17">
            <a:extLst>
              <a:ext uri="{FF2B5EF4-FFF2-40B4-BE49-F238E27FC236}">
                <a16:creationId xmlns:a16="http://schemas.microsoft.com/office/drawing/2014/main" id="{E011609A-1076-258F-2733-D872805BD15E}"/>
              </a:ext>
            </a:extLst>
          </p:cNvPr>
          <p:cNvGrpSpPr/>
          <p:nvPr/>
        </p:nvGrpSpPr>
        <p:grpSpPr>
          <a:xfrm>
            <a:off x="4273827" y="5333842"/>
            <a:ext cx="263834" cy="262567"/>
            <a:chOff x="4273105" y="1616773"/>
            <a:chExt cx="264160" cy="262890"/>
          </a:xfrm>
        </p:grpSpPr>
        <p:sp>
          <p:nvSpPr>
            <p:cNvPr id="47" name="object 18">
              <a:extLst>
                <a:ext uri="{FF2B5EF4-FFF2-40B4-BE49-F238E27FC236}">
                  <a16:creationId xmlns:a16="http://schemas.microsoft.com/office/drawing/2014/main" id="{56E46348-F198-DF56-6F8B-04F6C2E02B6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8" name="object 19">
              <a:extLst>
                <a:ext uri="{FF2B5EF4-FFF2-40B4-BE49-F238E27FC236}">
                  <a16:creationId xmlns:a16="http://schemas.microsoft.com/office/drawing/2014/main" id="{493535BC-DC25-33C5-93AD-E31A71346E5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9" name="object 17">
            <a:extLst>
              <a:ext uri="{FF2B5EF4-FFF2-40B4-BE49-F238E27FC236}">
                <a16:creationId xmlns:a16="http://schemas.microsoft.com/office/drawing/2014/main" id="{49F72304-9827-D437-1DCE-BC5A6E2A7FD6}"/>
              </a:ext>
            </a:extLst>
          </p:cNvPr>
          <p:cNvGrpSpPr/>
          <p:nvPr/>
        </p:nvGrpSpPr>
        <p:grpSpPr>
          <a:xfrm>
            <a:off x="4280109" y="5918698"/>
            <a:ext cx="263834" cy="262567"/>
            <a:chOff x="4273105" y="1616773"/>
            <a:chExt cx="264160" cy="262890"/>
          </a:xfrm>
        </p:grpSpPr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45ABB619-E197-C100-1B5C-8E8D27C5963A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61FCF635-BE6B-5427-74F6-DDC277483C3E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52" name="object 17">
            <a:extLst>
              <a:ext uri="{FF2B5EF4-FFF2-40B4-BE49-F238E27FC236}">
                <a16:creationId xmlns:a16="http://schemas.microsoft.com/office/drawing/2014/main" id="{83F3A453-71E3-7002-2BAE-2E983569EA5D}"/>
              </a:ext>
            </a:extLst>
          </p:cNvPr>
          <p:cNvGrpSpPr/>
          <p:nvPr/>
        </p:nvGrpSpPr>
        <p:grpSpPr>
          <a:xfrm>
            <a:off x="4267860" y="2340207"/>
            <a:ext cx="263834" cy="262567"/>
            <a:chOff x="4273105" y="1616773"/>
            <a:chExt cx="264160" cy="262890"/>
          </a:xfrm>
        </p:grpSpPr>
        <p:sp>
          <p:nvSpPr>
            <p:cNvPr id="53" name="object 18">
              <a:extLst>
                <a:ext uri="{FF2B5EF4-FFF2-40B4-BE49-F238E27FC236}">
                  <a16:creationId xmlns:a16="http://schemas.microsoft.com/office/drawing/2014/main" id="{C4C23A02-1ADB-6013-C639-22B161599A6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4" name="object 19">
              <a:extLst>
                <a:ext uri="{FF2B5EF4-FFF2-40B4-BE49-F238E27FC236}">
                  <a16:creationId xmlns:a16="http://schemas.microsoft.com/office/drawing/2014/main" id="{85B828B9-65FB-767A-06F7-B44916D7F1C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55" name="object 20">
            <a:extLst>
              <a:ext uri="{FF2B5EF4-FFF2-40B4-BE49-F238E27FC236}">
                <a16:creationId xmlns:a16="http://schemas.microsoft.com/office/drawing/2014/main" id="{7414FF32-AC11-6C8F-77AD-EA7BCE3BCFF8}"/>
              </a:ext>
            </a:extLst>
          </p:cNvPr>
          <p:cNvSpPr txBox="1"/>
          <p:nvPr/>
        </p:nvSpPr>
        <p:spPr>
          <a:xfrm>
            <a:off x="4337193" y="1585201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5CFE1D3B-9DBE-9F24-809A-ACCE8007F2B5}"/>
              </a:ext>
            </a:extLst>
          </p:cNvPr>
          <p:cNvSpPr txBox="1"/>
          <p:nvPr/>
        </p:nvSpPr>
        <p:spPr>
          <a:xfrm>
            <a:off x="4318018" y="2317531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57" name="object 28">
            <a:extLst>
              <a:ext uri="{FF2B5EF4-FFF2-40B4-BE49-F238E27FC236}">
                <a16:creationId xmlns:a16="http://schemas.microsoft.com/office/drawing/2014/main" id="{0067B74F-8E2E-08EB-EBB1-67A39ABC54DD}"/>
              </a:ext>
            </a:extLst>
          </p:cNvPr>
          <p:cNvSpPr txBox="1"/>
          <p:nvPr/>
        </p:nvSpPr>
        <p:spPr>
          <a:xfrm>
            <a:off x="4357528" y="2911215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69BE960D-8EF5-0609-DB2A-2780650325EA}"/>
              </a:ext>
            </a:extLst>
          </p:cNvPr>
          <p:cNvSpPr txBox="1"/>
          <p:nvPr/>
        </p:nvSpPr>
        <p:spPr>
          <a:xfrm>
            <a:off x="4314772" y="3469022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2" name="object 36">
            <a:extLst>
              <a:ext uri="{FF2B5EF4-FFF2-40B4-BE49-F238E27FC236}">
                <a16:creationId xmlns:a16="http://schemas.microsoft.com/office/drawing/2014/main" id="{07D67852-C7EC-518C-6CEE-CD52F39AC52E}"/>
              </a:ext>
            </a:extLst>
          </p:cNvPr>
          <p:cNvSpPr txBox="1"/>
          <p:nvPr/>
        </p:nvSpPr>
        <p:spPr>
          <a:xfrm>
            <a:off x="4337193" y="411252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3" name="object 44">
            <a:extLst>
              <a:ext uri="{FF2B5EF4-FFF2-40B4-BE49-F238E27FC236}">
                <a16:creationId xmlns:a16="http://schemas.microsoft.com/office/drawing/2014/main" id="{60972C75-80A9-C06B-8756-B9838F787249}"/>
              </a:ext>
            </a:extLst>
          </p:cNvPr>
          <p:cNvSpPr txBox="1"/>
          <p:nvPr/>
        </p:nvSpPr>
        <p:spPr>
          <a:xfrm>
            <a:off x="4329060" y="475925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BC8F2621-2E60-2544-CF4A-9E6C121104EF}"/>
              </a:ext>
            </a:extLst>
          </p:cNvPr>
          <p:cNvSpPr txBox="1"/>
          <p:nvPr/>
        </p:nvSpPr>
        <p:spPr>
          <a:xfrm>
            <a:off x="4337193" y="5284677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0C489068-F2BE-6197-007D-20AADF73BC12}"/>
              </a:ext>
            </a:extLst>
          </p:cNvPr>
          <p:cNvSpPr txBox="1"/>
          <p:nvPr/>
        </p:nvSpPr>
        <p:spPr>
          <a:xfrm>
            <a:off x="4341608" y="5880575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lang="it-IT" sz="1798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2" name="object 50">
            <a:extLst>
              <a:ext uri="{FF2B5EF4-FFF2-40B4-BE49-F238E27FC236}">
                <a16:creationId xmlns:a16="http://schemas.microsoft.com/office/drawing/2014/main" id="{A08CEE4D-8886-093A-7E20-F27A4692E120}"/>
              </a:ext>
            </a:extLst>
          </p:cNvPr>
          <p:cNvSpPr txBox="1"/>
          <p:nvPr/>
        </p:nvSpPr>
        <p:spPr>
          <a:xfrm>
            <a:off x="4751778" y="992092"/>
            <a:ext cx="6704942" cy="257714"/>
          </a:xfrm>
          <a:prstGeom prst="rect">
            <a:avLst/>
          </a:prstGeom>
        </p:spPr>
        <p:txBody>
          <a:bodyPr vert="horz" wrap="square" lIns="0" tIns="39322" rIns="0" bIns="0" rtlCol="0">
            <a:spAutoFit/>
          </a:bodyPr>
          <a:lstStyle/>
          <a:p>
            <a:pPr marL="12684" marR="5074">
              <a:lnSpc>
                <a:spcPts val="1729"/>
              </a:lnSpc>
              <a:spcBef>
                <a:spcPts val="310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derogabilità solo in senso più favorevole al beneficiario</a:t>
            </a:r>
            <a:endParaRPr lang="it-IT" sz="1598" dirty="0">
              <a:latin typeface="Calibri"/>
              <a:cs typeface="Calibri"/>
            </a:endParaRPr>
          </a:p>
        </p:txBody>
      </p:sp>
      <p:sp>
        <p:nvSpPr>
          <p:cNvPr id="3" name="object 51">
            <a:extLst>
              <a:ext uri="{FF2B5EF4-FFF2-40B4-BE49-F238E27FC236}">
                <a16:creationId xmlns:a16="http://schemas.microsoft.com/office/drawing/2014/main" id="{AABF7693-DC2B-341F-F266-C29C40FE0184}"/>
              </a:ext>
            </a:extLst>
          </p:cNvPr>
          <p:cNvSpPr txBox="1"/>
          <p:nvPr/>
        </p:nvSpPr>
        <p:spPr>
          <a:xfrm>
            <a:off x="4751778" y="1486423"/>
            <a:ext cx="6440851" cy="5039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può essere rilasciata anche congiuntamente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da più garanti, </a:t>
            </a:r>
            <a:r>
              <a:rPr lang="it-IT" sz="1598" spc="-11" dirty="0">
                <a:latin typeface="Calibri"/>
                <a:cs typeface="Calibri"/>
              </a:rPr>
              <a:t>ciascuno dei quali garantirà per una propria quota</a:t>
            </a:r>
          </a:p>
        </p:txBody>
      </p:sp>
      <p:sp>
        <p:nvSpPr>
          <p:cNvPr id="4" name="object 52">
            <a:extLst>
              <a:ext uri="{FF2B5EF4-FFF2-40B4-BE49-F238E27FC236}">
                <a16:creationId xmlns:a16="http://schemas.microsoft.com/office/drawing/2014/main" id="{E6C1EA2D-3F83-0CD7-C4B8-1A25D2B21199}"/>
              </a:ext>
            </a:extLst>
          </p:cNvPr>
          <p:cNvSpPr txBox="1"/>
          <p:nvPr/>
        </p:nvSpPr>
        <p:spPr>
          <a:xfrm>
            <a:off x="4724559" y="2185628"/>
            <a:ext cx="7274696" cy="5039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deve garantire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il totale </a:t>
            </a:r>
            <a:r>
              <a:rPr lang="it-IT" sz="1598" spc="-11" dirty="0">
                <a:latin typeface="Calibri"/>
                <a:cs typeface="Calibri"/>
              </a:rPr>
              <a:t>delle somme o il valore di ogni altra forma di corrispettivo che il costruttore ha riscosso (prima del preliminare) e deve ancora riscuotere fino al rogito </a:t>
            </a:r>
          </a:p>
        </p:txBody>
      </p:sp>
      <p:sp>
        <p:nvSpPr>
          <p:cNvPr id="5" name="object 53">
            <a:extLst>
              <a:ext uri="{FF2B5EF4-FFF2-40B4-BE49-F238E27FC236}">
                <a16:creationId xmlns:a16="http://schemas.microsoft.com/office/drawing/2014/main" id="{106DB41D-1FA1-E807-089E-6699EF29755B}"/>
              </a:ext>
            </a:extLst>
          </p:cNvPr>
          <p:cNvSpPr txBox="1"/>
          <p:nvPr/>
        </p:nvSpPr>
        <p:spPr>
          <a:xfrm>
            <a:off x="4737772" y="2903488"/>
            <a:ext cx="6524825" cy="243000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lnSpc>
                <a:spcPts val="1823"/>
              </a:lnSpc>
              <a:spcBef>
                <a:spcPts val="95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decorre</a:t>
            </a:r>
            <a:r>
              <a:rPr lang="it-IT" sz="1598" spc="-11" dirty="0">
                <a:latin typeface="Calibri"/>
                <a:cs typeface="Calibri"/>
              </a:rPr>
              <a:t> dalla data di stipula del contratto preliminare </a:t>
            </a:r>
            <a:endParaRPr lang="it-IT" sz="1598" b="1" spc="-5" dirty="0">
              <a:solidFill>
                <a:srgbClr val="103676"/>
              </a:solidFill>
              <a:latin typeface="Calibri"/>
              <a:cs typeface="Calibri"/>
            </a:endParaRPr>
          </a:p>
        </p:txBody>
      </p:sp>
      <p:sp>
        <p:nvSpPr>
          <p:cNvPr id="16" name="object 54">
            <a:extLst>
              <a:ext uri="{FF2B5EF4-FFF2-40B4-BE49-F238E27FC236}">
                <a16:creationId xmlns:a16="http://schemas.microsoft.com/office/drawing/2014/main" id="{D13C18BE-EDC7-6C97-EE39-1D0E2E40DA6E}"/>
              </a:ext>
            </a:extLst>
          </p:cNvPr>
          <p:cNvSpPr txBox="1"/>
          <p:nvPr/>
        </p:nvSpPr>
        <p:spPr>
          <a:xfrm>
            <a:off x="4737772" y="3335650"/>
            <a:ext cx="6993762" cy="5039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perde di efficacia</a:t>
            </a:r>
            <a:r>
              <a:rPr lang="it-IT" sz="1598" spc="-11" dirty="0">
                <a:latin typeface="Calibri"/>
                <a:cs typeface="Calibri"/>
              </a:rPr>
              <a:t>: quando il garante riceve copia del rogito con gli estremi della postuma; quando il rogito sia stipulato ugualmente anche senza postuma</a:t>
            </a:r>
          </a:p>
        </p:txBody>
      </p:sp>
      <p:sp>
        <p:nvSpPr>
          <p:cNvPr id="18" name="object 59">
            <a:extLst>
              <a:ext uri="{FF2B5EF4-FFF2-40B4-BE49-F238E27FC236}">
                <a16:creationId xmlns:a16="http://schemas.microsoft.com/office/drawing/2014/main" id="{D69207A0-6684-017C-8B5F-D2EAC7D72B49}"/>
              </a:ext>
            </a:extLst>
          </p:cNvPr>
          <p:cNvSpPr txBox="1"/>
          <p:nvPr/>
        </p:nvSpPr>
        <p:spPr>
          <a:xfrm>
            <a:off x="4751778" y="3915248"/>
            <a:ext cx="7274696" cy="732203"/>
          </a:xfrm>
          <a:prstGeom prst="rect">
            <a:avLst/>
          </a:prstGeom>
        </p:spPr>
        <p:txBody>
          <a:bodyPr vert="horz" wrap="square" lIns="0" tIns="39322" rIns="0" bIns="0" rtlCol="0">
            <a:spAutoFit/>
          </a:bodyPr>
          <a:lstStyle/>
          <a:p>
            <a:pPr marL="12684" marR="5074">
              <a:lnSpc>
                <a:spcPts val="1729"/>
              </a:lnSpc>
              <a:spcBef>
                <a:spcPts val="310"/>
              </a:spcBef>
            </a:pPr>
            <a:r>
              <a:rPr lang="it-IT" sz="1598" spc="-11" dirty="0">
                <a:latin typeface="Calibri"/>
                <a:cs typeface="Calibri"/>
              </a:rPr>
              <a:t>la richiesta di escussione avanzata dall’acquirente potrà riguardare solo le somme e il valore di ogni altro corrispettivo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effettivamente riscossi dal costruttore </a:t>
            </a:r>
          </a:p>
          <a:p>
            <a:pPr marL="12684" marR="5074">
              <a:lnSpc>
                <a:spcPts val="1729"/>
              </a:lnSpc>
              <a:spcBef>
                <a:spcPts val="310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oltre gli interessi</a:t>
            </a:r>
          </a:p>
        </p:txBody>
      </p:sp>
      <p:sp>
        <p:nvSpPr>
          <p:cNvPr id="58" name="object 61">
            <a:extLst>
              <a:ext uri="{FF2B5EF4-FFF2-40B4-BE49-F238E27FC236}">
                <a16:creationId xmlns:a16="http://schemas.microsoft.com/office/drawing/2014/main" id="{7DA78DF6-B956-B304-8C1A-6E2D6B61008C}"/>
              </a:ext>
            </a:extLst>
          </p:cNvPr>
          <p:cNvSpPr txBox="1"/>
          <p:nvPr/>
        </p:nvSpPr>
        <p:spPr>
          <a:xfrm>
            <a:off x="4737772" y="4712641"/>
            <a:ext cx="6514042" cy="473833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lnSpc>
                <a:spcPts val="1823"/>
              </a:lnSpc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sia il Costruttore che il Beneficiario sono tenuti a trasmettere quanto prima al Garante copia dell'atto di trasferimento della proprietà </a:t>
            </a:r>
            <a:endParaRPr sz="1598" spc="-11" dirty="0">
              <a:latin typeface="Calibri"/>
              <a:cs typeface="Calibri"/>
            </a:endParaRPr>
          </a:p>
        </p:txBody>
      </p:sp>
      <p:sp>
        <p:nvSpPr>
          <p:cNvPr id="59" name="object 63">
            <a:extLst>
              <a:ext uri="{FF2B5EF4-FFF2-40B4-BE49-F238E27FC236}">
                <a16:creationId xmlns:a16="http://schemas.microsoft.com/office/drawing/2014/main" id="{D24FDE74-D4FF-F485-F0A7-750B1061CF0C}"/>
              </a:ext>
            </a:extLst>
          </p:cNvPr>
          <p:cNvSpPr txBox="1"/>
          <p:nvPr/>
        </p:nvSpPr>
        <p:spPr>
          <a:xfrm>
            <a:off x="4767412" y="5244840"/>
            <a:ext cx="7079388" cy="5039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La scheda tecnica </a:t>
            </a:r>
            <a:r>
              <a:rPr lang="it-IT" sz="1598" spc="5" dirty="0">
                <a:latin typeface="Calibri"/>
                <a:cs typeface="Calibri"/>
              </a:rPr>
              <a:t>è parte integrante del modello standard e contiene le informazioni minime necessarie relative all’attivazione della garanzia</a:t>
            </a:r>
            <a:endParaRPr lang="it-IT" sz="1598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60" name="object 65">
            <a:extLst>
              <a:ext uri="{FF2B5EF4-FFF2-40B4-BE49-F238E27FC236}">
                <a16:creationId xmlns:a16="http://schemas.microsoft.com/office/drawing/2014/main" id="{6E12351B-AC92-E526-2B3C-E63842D89AE0}"/>
              </a:ext>
            </a:extLst>
          </p:cNvPr>
          <p:cNvSpPr txBox="1"/>
          <p:nvPr/>
        </p:nvSpPr>
        <p:spPr>
          <a:xfrm>
            <a:off x="4835426" y="5859785"/>
            <a:ext cx="7079388" cy="5039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Il modello standard dovrà essere utilizzato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solo per le fideiussioni </a:t>
            </a:r>
            <a:r>
              <a:rPr lang="it-IT" sz="1598" spc="-11" dirty="0">
                <a:latin typeface="Calibri"/>
                <a:cs typeface="Calibri"/>
              </a:rPr>
              <a:t>rilasciate dal </a:t>
            </a:r>
            <a:r>
              <a:rPr lang="it-IT" sz="1598" b="1" spc="-11" dirty="0">
                <a:solidFill>
                  <a:schemeClr val="accent2"/>
                </a:solidFill>
                <a:latin typeface="Calibri"/>
                <a:cs typeface="Calibri"/>
              </a:rPr>
              <a:t>23/9/2022 </a:t>
            </a:r>
            <a:endParaRPr lang="it-IT" sz="1598" b="1" spc="-5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605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9752655-72F7-26B4-5DA5-07E2346C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212" y="3429000"/>
            <a:ext cx="5604806" cy="1461977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>
                <a:solidFill>
                  <a:schemeClr val="bg1"/>
                </a:solidFill>
              </a:rPr>
              <a:t>INTRODU-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LA POLIZZA POSTUMA E IL MODELLO STANDARD</a:t>
            </a:r>
            <a:br>
              <a:rPr lang="it-IT" b="1" dirty="0">
                <a:solidFill>
                  <a:schemeClr val="tx2"/>
                </a:solidFill>
              </a:rPr>
            </a:br>
            <a:br>
              <a:rPr lang="it-IT" b="1" dirty="0">
                <a:solidFill>
                  <a:schemeClr val="tx2"/>
                </a:solidFill>
              </a:rPr>
            </a:br>
            <a:br>
              <a:rPr lang="it-IT" b="1" dirty="0">
                <a:solidFill>
                  <a:schemeClr val="tx2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6D77A1A7-7876-7DF9-AF3A-C47588011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638" r="6638"/>
          <a:stretch/>
        </p:blipFill>
        <p:spPr/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A2D1EE3-10BA-7879-1DC3-ACF7D44361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 rtl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755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D00057-0595-CEB6-E7E9-094F95CA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24</a:t>
            </a:fld>
            <a:endParaRPr lang="it-IT" dirty="0"/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161E6A63-0189-D425-3881-6ACE40997437}"/>
              </a:ext>
            </a:extLst>
          </p:cNvPr>
          <p:cNvSpPr/>
          <p:nvPr/>
        </p:nvSpPr>
        <p:spPr>
          <a:xfrm>
            <a:off x="282253" y="323180"/>
            <a:ext cx="2668027" cy="6337152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it-IT" sz="2397" b="1" cap="small" spc="-11" dirty="0">
                <a:solidFill>
                  <a:schemeClr val="bg1"/>
                </a:solidFill>
                <a:cs typeface="Calibri"/>
              </a:rPr>
              <a:t>Contenuti dell’obbligo di rilascio della postuma Decennale</a:t>
            </a:r>
          </a:p>
          <a:p>
            <a:pPr algn="ctr"/>
            <a:r>
              <a:rPr lang="it-IT" sz="2397" b="1" cap="small" spc="-11" dirty="0">
                <a:solidFill>
                  <a:schemeClr val="bg1"/>
                </a:solidFill>
                <a:cs typeface="Calibri"/>
              </a:rPr>
              <a:t>ai sensi del D. Lgs. 122/2005</a:t>
            </a:r>
          </a:p>
          <a:p>
            <a:pPr algn="ctr"/>
            <a:endParaRPr lang="it-IT" sz="2397" dirty="0"/>
          </a:p>
        </p:txBody>
      </p:sp>
      <p:sp>
        <p:nvSpPr>
          <p:cNvPr id="19" name="object 55">
            <a:extLst>
              <a:ext uri="{FF2B5EF4-FFF2-40B4-BE49-F238E27FC236}">
                <a16:creationId xmlns:a16="http://schemas.microsoft.com/office/drawing/2014/main" id="{4B66F307-BE6B-0886-D059-C615608F6081}"/>
              </a:ext>
            </a:extLst>
          </p:cNvPr>
          <p:cNvSpPr/>
          <p:nvPr/>
        </p:nvSpPr>
        <p:spPr>
          <a:xfrm>
            <a:off x="4038600" y="202589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0" name="object 55">
            <a:extLst>
              <a:ext uri="{FF2B5EF4-FFF2-40B4-BE49-F238E27FC236}">
                <a16:creationId xmlns:a16="http://schemas.microsoft.com/office/drawing/2014/main" id="{B58C8A77-CC20-8366-B0B9-E8596C32D741}"/>
              </a:ext>
            </a:extLst>
          </p:cNvPr>
          <p:cNvSpPr/>
          <p:nvPr/>
        </p:nvSpPr>
        <p:spPr>
          <a:xfrm>
            <a:off x="4084356" y="1405627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FE2D1705-A169-FBBB-4E68-7C467A0B9130}"/>
              </a:ext>
            </a:extLst>
          </p:cNvPr>
          <p:cNvSpPr/>
          <p:nvPr/>
        </p:nvSpPr>
        <p:spPr>
          <a:xfrm>
            <a:off x="4120288" y="283908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object 55">
            <a:extLst>
              <a:ext uri="{FF2B5EF4-FFF2-40B4-BE49-F238E27FC236}">
                <a16:creationId xmlns:a16="http://schemas.microsoft.com/office/drawing/2014/main" id="{7CF1D3C2-5FD8-1DD1-C8ED-82C5C8D32DB2}"/>
              </a:ext>
            </a:extLst>
          </p:cNvPr>
          <p:cNvSpPr/>
          <p:nvPr/>
        </p:nvSpPr>
        <p:spPr>
          <a:xfrm>
            <a:off x="4120288" y="3266866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3" name="object 55">
            <a:extLst>
              <a:ext uri="{FF2B5EF4-FFF2-40B4-BE49-F238E27FC236}">
                <a16:creationId xmlns:a16="http://schemas.microsoft.com/office/drawing/2014/main" id="{45780B4B-4C9C-952D-3747-DFA7EBCA3571}"/>
              </a:ext>
            </a:extLst>
          </p:cNvPr>
          <p:cNvSpPr/>
          <p:nvPr/>
        </p:nvSpPr>
        <p:spPr>
          <a:xfrm>
            <a:off x="4120288" y="387651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object 55">
            <a:extLst>
              <a:ext uri="{FF2B5EF4-FFF2-40B4-BE49-F238E27FC236}">
                <a16:creationId xmlns:a16="http://schemas.microsoft.com/office/drawing/2014/main" id="{85FF2EAC-B241-7838-0C56-4FE46B387B91}"/>
              </a:ext>
            </a:extLst>
          </p:cNvPr>
          <p:cNvSpPr/>
          <p:nvPr/>
        </p:nvSpPr>
        <p:spPr>
          <a:xfrm>
            <a:off x="4098242" y="4594923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5" name="object 55">
            <a:extLst>
              <a:ext uri="{FF2B5EF4-FFF2-40B4-BE49-F238E27FC236}">
                <a16:creationId xmlns:a16="http://schemas.microsoft.com/office/drawing/2014/main" id="{1BD74F3A-8073-AF36-6549-8532854DEDB6}"/>
              </a:ext>
            </a:extLst>
          </p:cNvPr>
          <p:cNvSpPr/>
          <p:nvPr/>
        </p:nvSpPr>
        <p:spPr>
          <a:xfrm>
            <a:off x="4098242" y="5095666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grpSp>
        <p:nvGrpSpPr>
          <p:cNvPr id="27" name="object 13">
            <a:extLst>
              <a:ext uri="{FF2B5EF4-FFF2-40B4-BE49-F238E27FC236}">
                <a16:creationId xmlns:a16="http://schemas.microsoft.com/office/drawing/2014/main" id="{313209CB-1478-D2D5-A9C6-309239214565}"/>
              </a:ext>
            </a:extLst>
          </p:cNvPr>
          <p:cNvGrpSpPr/>
          <p:nvPr/>
        </p:nvGrpSpPr>
        <p:grpSpPr>
          <a:xfrm>
            <a:off x="4275353" y="994938"/>
            <a:ext cx="263834" cy="262567"/>
            <a:chOff x="4273105" y="991933"/>
            <a:chExt cx="264160" cy="262890"/>
          </a:xfrm>
        </p:grpSpPr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A541710A-ACE6-CE22-CDDC-F9552582E910}"/>
                </a:ext>
              </a:extLst>
            </p:cNvPr>
            <p:cNvSpPr/>
            <p:nvPr/>
          </p:nvSpPr>
          <p:spPr>
            <a:xfrm>
              <a:off x="4277867" y="99669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5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5D39C775-4BE8-7C3A-2EA9-60935153EA9E}"/>
                </a:ext>
              </a:extLst>
            </p:cNvPr>
            <p:cNvSpPr/>
            <p:nvPr/>
          </p:nvSpPr>
          <p:spPr>
            <a:xfrm>
              <a:off x="4277867" y="99669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5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0" name="object 16">
            <a:extLst>
              <a:ext uri="{FF2B5EF4-FFF2-40B4-BE49-F238E27FC236}">
                <a16:creationId xmlns:a16="http://schemas.microsoft.com/office/drawing/2014/main" id="{FA361608-0EB9-9018-D202-915B0BA20D09}"/>
              </a:ext>
            </a:extLst>
          </p:cNvPr>
          <p:cNvSpPr txBox="1"/>
          <p:nvPr/>
        </p:nvSpPr>
        <p:spPr>
          <a:xfrm>
            <a:off x="4337193" y="96138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 dirty="0">
              <a:latin typeface="Calibri"/>
              <a:cs typeface="Calibri"/>
            </a:endParaRPr>
          </a:p>
        </p:txBody>
      </p:sp>
      <p:grpSp>
        <p:nvGrpSpPr>
          <p:cNvPr id="31" name="object 17">
            <a:extLst>
              <a:ext uri="{FF2B5EF4-FFF2-40B4-BE49-F238E27FC236}">
                <a16:creationId xmlns:a16="http://schemas.microsoft.com/office/drawing/2014/main" id="{628B7810-B956-A181-8792-440F732341D5}"/>
              </a:ext>
            </a:extLst>
          </p:cNvPr>
          <p:cNvGrpSpPr/>
          <p:nvPr/>
        </p:nvGrpSpPr>
        <p:grpSpPr>
          <a:xfrm>
            <a:off x="4275353" y="1619008"/>
            <a:ext cx="263834" cy="262567"/>
            <a:chOff x="4273105" y="1616773"/>
            <a:chExt cx="264160" cy="262890"/>
          </a:xfrm>
        </p:grpSpPr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45637DE7-1100-3CC2-E2AD-FF468665D3F8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5BCA1C56-2F4A-76BD-6DD6-C90ED419CA89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34" name="object 17">
            <a:extLst>
              <a:ext uri="{FF2B5EF4-FFF2-40B4-BE49-F238E27FC236}">
                <a16:creationId xmlns:a16="http://schemas.microsoft.com/office/drawing/2014/main" id="{F677A7E9-8C94-76E2-C660-D9FD10A47476}"/>
              </a:ext>
            </a:extLst>
          </p:cNvPr>
          <p:cNvGrpSpPr/>
          <p:nvPr/>
        </p:nvGrpSpPr>
        <p:grpSpPr>
          <a:xfrm>
            <a:off x="4280109" y="2943763"/>
            <a:ext cx="263834" cy="262567"/>
            <a:chOff x="4273105" y="1616773"/>
            <a:chExt cx="264160" cy="262890"/>
          </a:xfrm>
        </p:grpSpPr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89D4713C-47DB-E08C-845D-54E9F3DC228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6E81C764-F6C2-AADE-86A5-BEF8586349F1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37" name="object 17">
            <a:extLst>
              <a:ext uri="{FF2B5EF4-FFF2-40B4-BE49-F238E27FC236}">
                <a16:creationId xmlns:a16="http://schemas.microsoft.com/office/drawing/2014/main" id="{FC3DBC36-1C22-61D4-E208-EB9F9B8532D9}"/>
              </a:ext>
            </a:extLst>
          </p:cNvPr>
          <p:cNvGrpSpPr/>
          <p:nvPr/>
        </p:nvGrpSpPr>
        <p:grpSpPr>
          <a:xfrm>
            <a:off x="4256818" y="3502972"/>
            <a:ext cx="263834" cy="262567"/>
            <a:chOff x="4273105" y="1616773"/>
            <a:chExt cx="264160" cy="262890"/>
          </a:xfrm>
        </p:grpSpPr>
        <p:sp>
          <p:nvSpPr>
            <p:cNvPr id="38" name="object 18">
              <a:extLst>
                <a:ext uri="{FF2B5EF4-FFF2-40B4-BE49-F238E27FC236}">
                  <a16:creationId xmlns:a16="http://schemas.microsoft.com/office/drawing/2014/main" id="{B2D51CBB-443B-98E5-17C1-264AC2D648B2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60FE7BDA-B96C-97EB-E2E7-A3E99A267F9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0" name="object 17">
            <a:extLst>
              <a:ext uri="{FF2B5EF4-FFF2-40B4-BE49-F238E27FC236}">
                <a16:creationId xmlns:a16="http://schemas.microsoft.com/office/drawing/2014/main" id="{BD4EF3B1-D70D-9437-F1DF-CA571DE2C833}"/>
              </a:ext>
            </a:extLst>
          </p:cNvPr>
          <p:cNvGrpSpPr/>
          <p:nvPr/>
        </p:nvGrpSpPr>
        <p:grpSpPr>
          <a:xfrm>
            <a:off x="4272616" y="4142796"/>
            <a:ext cx="263834" cy="262567"/>
            <a:chOff x="4273105" y="1616773"/>
            <a:chExt cx="264160" cy="262890"/>
          </a:xfrm>
        </p:grpSpPr>
        <p:sp>
          <p:nvSpPr>
            <p:cNvPr id="41" name="object 18">
              <a:extLst>
                <a:ext uri="{FF2B5EF4-FFF2-40B4-BE49-F238E27FC236}">
                  <a16:creationId xmlns:a16="http://schemas.microsoft.com/office/drawing/2014/main" id="{D3988D60-FE98-119F-1EB7-1823CA485788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2" name="object 19">
              <a:extLst>
                <a:ext uri="{FF2B5EF4-FFF2-40B4-BE49-F238E27FC236}">
                  <a16:creationId xmlns:a16="http://schemas.microsoft.com/office/drawing/2014/main" id="{A93854A3-054D-6BF8-6F76-7DD82A5DDE7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3" name="object 17">
            <a:extLst>
              <a:ext uri="{FF2B5EF4-FFF2-40B4-BE49-F238E27FC236}">
                <a16:creationId xmlns:a16="http://schemas.microsoft.com/office/drawing/2014/main" id="{D7644B10-3C21-3BE2-76A4-A995C9CECA70}"/>
              </a:ext>
            </a:extLst>
          </p:cNvPr>
          <p:cNvGrpSpPr/>
          <p:nvPr/>
        </p:nvGrpSpPr>
        <p:grpSpPr>
          <a:xfrm>
            <a:off x="4261734" y="4781986"/>
            <a:ext cx="263834" cy="262567"/>
            <a:chOff x="4273105" y="1616773"/>
            <a:chExt cx="264160" cy="262890"/>
          </a:xfrm>
        </p:grpSpPr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B951B48C-D830-29A2-8C5A-A0C557AF274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9E2D8C60-CD48-B5F4-558A-E53D7491617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6" name="object 17">
            <a:extLst>
              <a:ext uri="{FF2B5EF4-FFF2-40B4-BE49-F238E27FC236}">
                <a16:creationId xmlns:a16="http://schemas.microsoft.com/office/drawing/2014/main" id="{E011609A-1076-258F-2733-D872805BD15E}"/>
              </a:ext>
            </a:extLst>
          </p:cNvPr>
          <p:cNvGrpSpPr/>
          <p:nvPr/>
        </p:nvGrpSpPr>
        <p:grpSpPr>
          <a:xfrm>
            <a:off x="4273827" y="5333842"/>
            <a:ext cx="263834" cy="262567"/>
            <a:chOff x="4273105" y="1616773"/>
            <a:chExt cx="264160" cy="262890"/>
          </a:xfrm>
        </p:grpSpPr>
        <p:sp>
          <p:nvSpPr>
            <p:cNvPr id="47" name="object 18">
              <a:extLst>
                <a:ext uri="{FF2B5EF4-FFF2-40B4-BE49-F238E27FC236}">
                  <a16:creationId xmlns:a16="http://schemas.microsoft.com/office/drawing/2014/main" id="{56E46348-F198-DF56-6F8B-04F6C2E02B6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8" name="object 19">
              <a:extLst>
                <a:ext uri="{FF2B5EF4-FFF2-40B4-BE49-F238E27FC236}">
                  <a16:creationId xmlns:a16="http://schemas.microsoft.com/office/drawing/2014/main" id="{493535BC-DC25-33C5-93AD-E31A71346E5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52" name="object 17">
            <a:extLst>
              <a:ext uri="{FF2B5EF4-FFF2-40B4-BE49-F238E27FC236}">
                <a16:creationId xmlns:a16="http://schemas.microsoft.com/office/drawing/2014/main" id="{83F3A453-71E3-7002-2BAE-2E983569EA5D}"/>
              </a:ext>
            </a:extLst>
          </p:cNvPr>
          <p:cNvGrpSpPr/>
          <p:nvPr/>
        </p:nvGrpSpPr>
        <p:grpSpPr>
          <a:xfrm>
            <a:off x="4267860" y="2340207"/>
            <a:ext cx="263834" cy="262567"/>
            <a:chOff x="4273105" y="1616773"/>
            <a:chExt cx="264160" cy="262890"/>
          </a:xfrm>
        </p:grpSpPr>
        <p:sp>
          <p:nvSpPr>
            <p:cNvPr id="53" name="object 18">
              <a:extLst>
                <a:ext uri="{FF2B5EF4-FFF2-40B4-BE49-F238E27FC236}">
                  <a16:creationId xmlns:a16="http://schemas.microsoft.com/office/drawing/2014/main" id="{C4C23A02-1ADB-6013-C639-22B161599A6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4" name="object 19">
              <a:extLst>
                <a:ext uri="{FF2B5EF4-FFF2-40B4-BE49-F238E27FC236}">
                  <a16:creationId xmlns:a16="http://schemas.microsoft.com/office/drawing/2014/main" id="{85B828B9-65FB-767A-06F7-B44916D7F1C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55" name="object 20">
            <a:extLst>
              <a:ext uri="{FF2B5EF4-FFF2-40B4-BE49-F238E27FC236}">
                <a16:creationId xmlns:a16="http://schemas.microsoft.com/office/drawing/2014/main" id="{7414FF32-AC11-6C8F-77AD-EA7BCE3BCFF8}"/>
              </a:ext>
            </a:extLst>
          </p:cNvPr>
          <p:cNvSpPr txBox="1"/>
          <p:nvPr/>
        </p:nvSpPr>
        <p:spPr>
          <a:xfrm>
            <a:off x="4337193" y="1585201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5CFE1D3B-9DBE-9F24-809A-ACCE8007F2B5}"/>
              </a:ext>
            </a:extLst>
          </p:cNvPr>
          <p:cNvSpPr txBox="1"/>
          <p:nvPr/>
        </p:nvSpPr>
        <p:spPr>
          <a:xfrm>
            <a:off x="4318018" y="2317531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57" name="object 28">
            <a:extLst>
              <a:ext uri="{FF2B5EF4-FFF2-40B4-BE49-F238E27FC236}">
                <a16:creationId xmlns:a16="http://schemas.microsoft.com/office/drawing/2014/main" id="{0067B74F-8E2E-08EB-EBB1-67A39ABC54DD}"/>
              </a:ext>
            </a:extLst>
          </p:cNvPr>
          <p:cNvSpPr txBox="1"/>
          <p:nvPr/>
        </p:nvSpPr>
        <p:spPr>
          <a:xfrm>
            <a:off x="4357528" y="2911215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69BE960D-8EF5-0609-DB2A-2780650325EA}"/>
              </a:ext>
            </a:extLst>
          </p:cNvPr>
          <p:cNvSpPr txBox="1"/>
          <p:nvPr/>
        </p:nvSpPr>
        <p:spPr>
          <a:xfrm>
            <a:off x="4314772" y="3469022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2" name="object 36">
            <a:extLst>
              <a:ext uri="{FF2B5EF4-FFF2-40B4-BE49-F238E27FC236}">
                <a16:creationId xmlns:a16="http://schemas.microsoft.com/office/drawing/2014/main" id="{07D67852-C7EC-518C-6CEE-CD52F39AC52E}"/>
              </a:ext>
            </a:extLst>
          </p:cNvPr>
          <p:cNvSpPr txBox="1"/>
          <p:nvPr/>
        </p:nvSpPr>
        <p:spPr>
          <a:xfrm>
            <a:off x="4337193" y="411252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3" name="object 44">
            <a:extLst>
              <a:ext uri="{FF2B5EF4-FFF2-40B4-BE49-F238E27FC236}">
                <a16:creationId xmlns:a16="http://schemas.microsoft.com/office/drawing/2014/main" id="{60972C75-80A9-C06B-8756-B9838F787249}"/>
              </a:ext>
            </a:extLst>
          </p:cNvPr>
          <p:cNvSpPr txBox="1"/>
          <p:nvPr/>
        </p:nvSpPr>
        <p:spPr>
          <a:xfrm>
            <a:off x="4329060" y="475925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BC8F2621-2E60-2544-CF4A-9E6C121104EF}"/>
              </a:ext>
            </a:extLst>
          </p:cNvPr>
          <p:cNvSpPr txBox="1"/>
          <p:nvPr/>
        </p:nvSpPr>
        <p:spPr>
          <a:xfrm>
            <a:off x="4337193" y="5284677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0C489068-F2BE-6197-007D-20AADF73BC12}"/>
              </a:ext>
            </a:extLst>
          </p:cNvPr>
          <p:cNvSpPr txBox="1"/>
          <p:nvPr/>
        </p:nvSpPr>
        <p:spPr>
          <a:xfrm>
            <a:off x="4341608" y="5880575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lang="it-IT" sz="1798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2" name="object 50">
            <a:extLst>
              <a:ext uri="{FF2B5EF4-FFF2-40B4-BE49-F238E27FC236}">
                <a16:creationId xmlns:a16="http://schemas.microsoft.com/office/drawing/2014/main" id="{4D95D405-370F-ABA3-311D-DA33791C4E72}"/>
              </a:ext>
            </a:extLst>
          </p:cNvPr>
          <p:cNvSpPr txBox="1"/>
          <p:nvPr/>
        </p:nvSpPr>
        <p:spPr>
          <a:xfrm>
            <a:off x="4808315" y="699859"/>
            <a:ext cx="6704942" cy="693731"/>
          </a:xfrm>
          <a:prstGeom prst="rect">
            <a:avLst/>
          </a:prstGeom>
        </p:spPr>
        <p:txBody>
          <a:bodyPr vert="horz" wrap="square" lIns="0" tIns="39322" rIns="0" bIns="0" rtlCol="0">
            <a:spAutoFit/>
          </a:bodyPr>
          <a:lstStyle/>
          <a:p>
            <a:pPr marL="12684" marR="5074">
              <a:lnSpc>
                <a:spcPts val="1729"/>
              </a:lnSpc>
              <a:spcBef>
                <a:spcPts val="310"/>
              </a:spcBef>
            </a:pPr>
            <a:r>
              <a:rPr lang="it-IT" sz="1598" spc="-11" dirty="0">
                <a:latin typeface="Calibri"/>
                <a:cs typeface="Calibri"/>
              </a:rPr>
              <a:t>deve essere consegnata all’acquirente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al momento del rogito. </a:t>
            </a:r>
            <a:r>
              <a:rPr lang="it-IT" sz="1598" spc="-11" dirty="0">
                <a:latin typeface="Calibri"/>
                <a:cs typeface="Calibri"/>
              </a:rPr>
              <a:t>Solo per acquisti di immobili che abbiano formato oggetto di un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contratto preliminare sottoscritto prima dell’ultimazione della costruzione</a:t>
            </a:r>
            <a:endParaRPr lang="it-IT" sz="1598" dirty="0">
              <a:latin typeface="Calibri"/>
              <a:cs typeface="Calibri"/>
            </a:endParaRPr>
          </a:p>
        </p:txBody>
      </p:sp>
      <p:sp>
        <p:nvSpPr>
          <p:cNvPr id="3" name="object 51">
            <a:extLst>
              <a:ext uri="{FF2B5EF4-FFF2-40B4-BE49-F238E27FC236}">
                <a16:creationId xmlns:a16="http://schemas.microsoft.com/office/drawing/2014/main" id="{4CEE429A-202F-0C2A-9C63-95BF87F66D44}"/>
              </a:ext>
            </a:extLst>
          </p:cNvPr>
          <p:cNvSpPr txBox="1"/>
          <p:nvPr/>
        </p:nvSpPr>
        <p:spPr>
          <a:xfrm>
            <a:off x="4808315" y="1483832"/>
            <a:ext cx="5933477" cy="5039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di tipo indennitario; di durata decennale con efficacia dall'ultimazione dell'immobile ma per difetti verificatisi dopo il rogito</a:t>
            </a:r>
          </a:p>
        </p:txBody>
      </p:sp>
      <p:sp>
        <p:nvSpPr>
          <p:cNvPr id="4" name="object 52">
            <a:extLst>
              <a:ext uri="{FF2B5EF4-FFF2-40B4-BE49-F238E27FC236}">
                <a16:creationId xmlns:a16="http://schemas.microsoft.com/office/drawing/2014/main" id="{B0FC4B14-67A3-FE50-D872-749E8CE69E86}"/>
              </a:ext>
            </a:extLst>
          </p:cNvPr>
          <p:cNvSpPr txBox="1"/>
          <p:nvPr/>
        </p:nvSpPr>
        <p:spPr>
          <a:xfrm>
            <a:off x="4748672" y="2078741"/>
            <a:ext cx="6993762" cy="749870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deve garantire i danni materiali e diretti all'immobile a seguito di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rovina totale o parziale o gravi difetti costruttivi derivanti da vizio del suolo e difetto di costruzione </a:t>
            </a:r>
            <a:r>
              <a:rPr lang="it-IT" sz="1598" spc="-11" dirty="0">
                <a:latin typeface="Calibri"/>
                <a:cs typeface="Calibri"/>
              </a:rPr>
              <a:t>che si manifesteranno successivamente alla vendita/assegnazione dell'immobile </a:t>
            </a:r>
          </a:p>
        </p:txBody>
      </p:sp>
      <p:sp>
        <p:nvSpPr>
          <p:cNvPr id="5" name="object 54">
            <a:extLst>
              <a:ext uri="{FF2B5EF4-FFF2-40B4-BE49-F238E27FC236}">
                <a16:creationId xmlns:a16="http://schemas.microsoft.com/office/drawing/2014/main" id="{2DECD8AE-0B56-FA5A-33BE-E5E1A371DF3B}"/>
              </a:ext>
            </a:extLst>
          </p:cNvPr>
          <p:cNvSpPr txBox="1"/>
          <p:nvPr/>
        </p:nvSpPr>
        <p:spPr>
          <a:xfrm>
            <a:off x="4748672" y="2928479"/>
            <a:ext cx="6993762" cy="2580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deve garantire il risarcimento dei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danni a terzi </a:t>
            </a:r>
            <a:r>
              <a:rPr lang="it-IT" sz="1598" spc="-11" dirty="0">
                <a:latin typeface="Calibri"/>
                <a:cs typeface="Calibri"/>
              </a:rPr>
              <a:t>(non sono indicati i massimali)</a:t>
            </a:r>
          </a:p>
        </p:txBody>
      </p:sp>
      <p:sp>
        <p:nvSpPr>
          <p:cNvPr id="16" name="object 59">
            <a:extLst>
              <a:ext uri="{FF2B5EF4-FFF2-40B4-BE49-F238E27FC236}">
                <a16:creationId xmlns:a16="http://schemas.microsoft.com/office/drawing/2014/main" id="{869F2B46-0CC1-54BB-3828-DCE1BBBBA18F}"/>
              </a:ext>
            </a:extLst>
          </p:cNvPr>
          <p:cNvSpPr txBox="1"/>
          <p:nvPr/>
        </p:nvSpPr>
        <p:spPr>
          <a:xfrm>
            <a:off x="4722688" y="3252151"/>
            <a:ext cx="7101434" cy="693731"/>
          </a:xfrm>
          <a:prstGeom prst="rect">
            <a:avLst/>
          </a:prstGeom>
        </p:spPr>
        <p:txBody>
          <a:bodyPr vert="horz" wrap="square" lIns="0" tIns="39322" rIns="0" bIns="0" rtlCol="0">
            <a:spAutoFit/>
          </a:bodyPr>
          <a:lstStyle/>
          <a:p>
            <a:pPr marL="12684" marR="5074">
              <a:lnSpc>
                <a:spcPts val="1729"/>
              </a:lnSpc>
              <a:spcBef>
                <a:spcPts val="310"/>
              </a:spcBef>
            </a:pPr>
            <a:r>
              <a:rPr lang="it-IT" sz="1598" spc="-11" dirty="0">
                <a:latin typeface="Calibri"/>
                <a:cs typeface="Calibri"/>
              </a:rPr>
              <a:t>l’acquirente, in caso di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inadempimento da parte del costruttore, ha diritto di escutere la fideiussione </a:t>
            </a:r>
            <a:r>
              <a:rPr lang="it-IT" sz="1598" spc="-11" dirty="0">
                <a:latin typeface="Calibri"/>
                <a:cs typeface="Calibri"/>
              </a:rPr>
              <a:t>purché comunichi la volontà di non procedere alla stipula dell’atto definitivo </a:t>
            </a:r>
          </a:p>
        </p:txBody>
      </p:sp>
      <p:sp>
        <p:nvSpPr>
          <p:cNvPr id="18" name="object 61">
            <a:extLst>
              <a:ext uri="{FF2B5EF4-FFF2-40B4-BE49-F238E27FC236}">
                <a16:creationId xmlns:a16="http://schemas.microsoft.com/office/drawing/2014/main" id="{E1752B6A-4097-47C5-0D6A-1453270820A7}"/>
              </a:ext>
            </a:extLst>
          </p:cNvPr>
          <p:cNvSpPr txBox="1"/>
          <p:nvPr/>
        </p:nvSpPr>
        <p:spPr>
          <a:xfrm>
            <a:off x="4748672" y="4786743"/>
            <a:ext cx="6514042" cy="243000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lnSpc>
                <a:spcPts val="1823"/>
              </a:lnSpc>
              <a:spcBef>
                <a:spcPts val="95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gli estremi devono essere inseriti nel rogito </a:t>
            </a:r>
            <a:r>
              <a:rPr lang="it-IT" sz="1598" spc="-11" dirty="0">
                <a:latin typeface="Calibri"/>
                <a:cs typeface="Calibri"/>
              </a:rPr>
              <a:t>(contenuto obbligatorio)</a:t>
            </a:r>
            <a:endParaRPr sz="1598" spc="-11" dirty="0">
              <a:latin typeface="Calibri"/>
              <a:cs typeface="Calibri"/>
            </a:endParaRPr>
          </a:p>
        </p:txBody>
      </p:sp>
      <p:sp>
        <p:nvSpPr>
          <p:cNvPr id="58" name="object 63">
            <a:extLst>
              <a:ext uri="{FF2B5EF4-FFF2-40B4-BE49-F238E27FC236}">
                <a16:creationId xmlns:a16="http://schemas.microsoft.com/office/drawing/2014/main" id="{16F93B3A-2591-6A72-AA12-97BD66564BFC}"/>
              </a:ext>
            </a:extLst>
          </p:cNvPr>
          <p:cNvSpPr txBox="1"/>
          <p:nvPr/>
        </p:nvSpPr>
        <p:spPr>
          <a:xfrm>
            <a:off x="4663046" y="5336091"/>
            <a:ext cx="7079388" cy="5039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5" dirty="0">
                <a:latin typeface="Calibri"/>
                <a:cs typeface="Calibri"/>
              </a:rPr>
              <a:t>deve essere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conforme al modello standard </a:t>
            </a:r>
            <a:r>
              <a:rPr lang="pt-BR" sz="1598" spc="-5" dirty="0">
                <a:solidFill>
                  <a:srgbClr val="103676"/>
                </a:solidFill>
                <a:latin typeface="Calibri"/>
                <a:cs typeface="Calibri"/>
              </a:rPr>
              <a:t>DM 20/07/2022 n. 154</a:t>
            </a:r>
            <a:r>
              <a:rPr lang="it-IT" sz="1598" spc="-5" dirty="0">
                <a:solidFill>
                  <a:srgbClr val="103676"/>
                </a:solidFill>
                <a:latin typeface="Calibri"/>
                <a:cs typeface="Calibri"/>
              </a:rPr>
              <a:t> </a:t>
            </a:r>
            <a:r>
              <a:rPr lang="it-IT" sz="1598" b="1" spc="-5" dirty="0">
                <a:solidFill>
                  <a:schemeClr val="accent2"/>
                </a:solidFill>
                <a:latin typeface="Calibri"/>
                <a:cs typeface="Calibri"/>
              </a:rPr>
              <a:t>(solo per immobili con titolo edilizio rilasciato dopo il 5/11/2022)</a:t>
            </a:r>
            <a:endParaRPr sz="1598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8" name="object 61">
            <a:extLst>
              <a:ext uri="{FF2B5EF4-FFF2-40B4-BE49-F238E27FC236}">
                <a16:creationId xmlns:a16="http://schemas.microsoft.com/office/drawing/2014/main" id="{F4ADB667-4672-A8AE-D613-C77D7B0C9C29}"/>
              </a:ext>
            </a:extLst>
          </p:cNvPr>
          <p:cNvSpPr txBox="1"/>
          <p:nvPr/>
        </p:nvSpPr>
        <p:spPr>
          <a:xfrm>
            <a:off x="4748672" y="4167141"/>
            <a:ext cx="6514042" cy="243000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lnSpc>
                <a:spcPts val="1823"/>
              </a:lnSpc>
              <a:spcBef>
                <a:spcPts val="95"/>
              </a:spcBef>
            </a:pPr>
            <a:r>
              <a:rPr lang="it-IT" sz="1598" spc="-5" dirty="0">
                <a:solidFill>
                  <a:srgbClr val="103676"/>
                </a:solidFill>
                <a:latin typeface="Calibri"/>
                <a:cs typeface="Calibri"/>
              </a:rPr>
              <a:t>la polizza prescinde da una situazione di crisi del costruttore</a:t>
            </a:r>
            <a:endParaRPr sz="1598" spc="-1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89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11" name="Freccia a pentagono 10">
            <a:extLst>
              <a:ext uri="{FF2B5EF4-FFF2-40B4-BE49-F238E27FC236}">
                <a16:creationId xmlns:a16="http://schemas.microsoft.com/office/drawing/2014/main" id="{7B37ED0F-87E5-A249-19A6-482840D37427}"/>
              </a:ext>
            </a:extLst>
          </p:cNvPr>
          <p:cNvSpPr/>
          <p:nvPr/>
        </p:nvSpPr>
        <p:spPr>
          <a:xfrm>
            <a:off x="510853" y="260424"/>
            <a:ext cx="2668027" cy="6337152"/>
          </a:xfrm>
          <a:prstGeom prst="homePlate">
            <a:avLst>
              <a:gd name="adj" fmla="val 50000"/>
            </a:avLst>
          </a:prstGeom>
          <a:solidFill>
            <a:schemeClr val="accent1">
              <a:alpha val="97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it-IT" sz="2397" b="1" cap="small" spc="-11" dirty="0">
                <a:solidFill>
                  <a:schemeClr val="bg1"/>
                </a:solidFill>
                <a:cs typeface="Calibri"/>
              </a:rPr>
              <a:t>Struttura e contenuti del</a:t>
            </a:r>
          </a:p>
          <a:p>
            <a:pPr algn="ctr"/>
            <a:r>
              <a:rPr lang="it-IT" sz="2397" b="1" cap="small" spc="-11" dirty="0">
                <a:solidFill>
                  <a:schemeClr val="bg1"/>
                </a:solidFill>
                <a:cs typeface="Calibri"/>
              </a:rPr>
              <a:t>DM 154/2022</a:t>
            </a:r>
            <a:endParaRPr lang="it-IT" sz="2397" cap="small" dirty="0">
              <a:solidFill>
                <a:schemeClr val="bg1"/>
              </a:solidFill>
              <a:cs typeface="Calibri"/>
            </a:endParaRPr>
          </a:p>
          <a:p>
            <a:pPr algn="ctr"/>
            <a:endParaRPr lang="it-IT" sz="2397" dirty="0"/>
          </a:p>
        </p:txBody>
      </p:sp>
      <p:sp>
        <p:nvSpPr>
          <p:cNvPr id="13" name="Rettangolo con un angolo ritagliato 12">
            <a:extLst>
              <a:ext uri="{FF2B5EF4-FFF2-40B4-BE49-F238E27FC236}">
                <a16:creationId xmlns:a16="http://schemas.microsoft.com/office/drawing/2014/main" id="{B7B9675A-1EB9-458B-AD91-BD88CE295487}"/>
              </a:ext>
            </a:extLst>
          </p:cNvPr>
          <p:cNvSpPr/>
          <p:nvPr/>
        </p:nvSpPr>
        <p:spPr>
          <a:xfrm>
            <a:off x="3356183" y="143202"/>
            <a:ext cx="5736033" cy="1725070"/>
          </a:xfrm>
          <a:prstGeom prst="snip1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</p:spPr>
        <p:txBody>
          <a:bodyPr wrap="square" lIns="95882" tIns="0" rIns="0" bIns="0" rtlCol="0" anchor="ctr"/>
          <a:lstStyle/>
          <a:p>
            <a:pPr lvl="0" algn="just"/>
            <a:r>
              <a:rPr lang="it-IT" sz="2397" u="sng" dirty="0">
                <a:solidFill>
                  <a:srgbClr val="183062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prima parte</a:t>
            </a:r>
            <a:r>
              <a:rPr lang="it-IT" sz="2397" dirty="0">
                <a:solidFill>
                  <a:srgbClr val="183062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regolamentare (artt. 1-3 DM)</a:t>
            </a:r>
          </a:p>
          <a:p>
            <a:pPr marL="380533" indent="-380533" algn="just">
              <a:buFont typeface="Arial" panose="020B0604020202020204" pitchFamily="34" charset="0"/>
              <a:buChar char="•"/>
            </a:pPr>
            <a:r>
              <a:rPr lang="it-IT" sz="2397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ambito di applicazione</a:t>
            </a:r>
          </a:p>
          <a:p>
            <a:pPr marL="380533" indent="-380533" algn="just">
              <a:buFont typeface="Arial" panose="020B0604020202020204" pitchFamily="34" charset="0"/>
              <a:buChar char="•"/>
            </a:pPr>
            <a:r>
              <a:rPr lang="it-IT" sz="2397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monitoraggio</a:t>
            </a:r>
          </a:p>
          <a:p>
            <a:pPr marL="380533" indent="-380533" algn="just">
              <a:buFont typeface="Arial" panose="020B0604020202020204" pitchFamily="34" charset="0"/>
              <a:buChar char="•"/>
            </a:pPr>
            <a:r>
              <a:rPr lang="it-IT" sz="2397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disposizioni transitorie</a:t>
            </a:r>
            <a:endParaRPr lang="it-IT" sz="2397" b="1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14" name="Rettangolo con un angolo ritagliato 13">
            <a:extLst>
              <a:ext uri="{FF2B5EF4-FFF2-40B4-BE49-F238E27FC236}">
                <a16:creationId xmlns:a16="http://schemas.microsoft.com/office/drawing/2014/main" id="{C16B1B19-7200-99AD-0710-8165D02A8007}"/>
              </a:ext>
            </a:extLst>
          </p:cNvPr>
          <p:cNvSpPr/>
          <p:nvPr/>
        </p:nvSpPr>
        <p:spPr>
          <a:xfrm>
            <a:off x="3356183" y="2000222"/>
            <a:ext cx="5784059" cy="1319170"/>
          </a:xfrm>
          <a:prstGeom prst="snip1Rect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</p:spPr>
        <p:txBody>
          <a:bodyPr wrap="square" lIns="95882" tIns="0" rIns="0" bIns="0" rtlCol="0" anchor="ctr"/>
          <a:lstStyle/>
          <a:p>
            <a:pPr lvl="0" algn="just"/>
            <a:r>
              <a:rPr lang="it-IT" sz="2397" u="sng" dirty="0">
                <a:solidFill>
                  <a:srgbClr val="183062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Allegato A</a:t>
            </a:r>
          </a:p>
          <a:p>
            <a:pPr marL="456640" indent="-456640" algn="just">
              <a:buFont typeface="Symbol" panose="05050102010706020507" pitchFamily="18" charset="2"/>
              <a:buChar char=""/>
            </a:pPr>
            <a:r>
              <a:rPr lang="it-IT" sz="2397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condizioni minime obbligatorie del contratto di assicurazione</a:t>
            </a:r>
          </a:p>
        </p:txBody>
      </p:sp>
      <p:sp>
        <p:nvSpPr>
          <p:cNvPr id="15" name="Rettangolo con un angolo ritagliato 14">
            <a:extLst>
              <a:ext uri="{FF2B5EF4-FFF2-40B4-BE49-F238E27FC236}">
                <a16:creationId xmlns:a16="http://schemas.microsoft.com/office/drawing/2014/main" id="{F2506C79-6889-9482-F241-13B19ED6067D}"/>
              </a:ext>
            </a:extLst>
          </p:cNvPr>
          <p:cNvSpPr/>
          <p:nvPr/>
        </p:nvSpPr>
        <p:spPr>
          <a:xfrm>
            <a:off x="3332170" y="3465276"/>
            <a:ext cx="5784059" cy="1631702"/>
          </a:xfrm>
          <a:prstGeom prst="snip1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wrap="square" lIns="95882" tIns="0" rIns="0" bIns="0" rtlCol="0" anchor="ctr"/>
          <a:lstStyle/>
          <a:p>
            <a:pPr lvl="0" algn="just"/>
            <a:r>
              <a:rPr lang="it-IT" sz="2397" u="sng" dirty="0">
                <a:solidFill>
                  <a:srgbClr val="183062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Allegato B</a:t>
            </a:r>
          </a:p>
          <a:p>
            <a:pPr marL="456640" indent="-456640" algn="just">
              <a:buFont typeface="Symbol" panose="05050102010706020507" pitchFamily="18" charset="2"/>
              <a:buChar char=""/>
            </a:pPr>
            <a:r>
              <a:rPr lang="it-IT" sz="2397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Scheda tecnica, parte integrante del contratto, riporta i dati identificativi delle parti, oggetto della copertura massimali</a:t>
            </a:r>
          </a:p>
        </p:txBody>
      </p:sp>
      <p:sp>
        <p:nvSpPr>
          <p:cNvPr id="2" name="Rettangolo con un angolo ritagliato 1">
            <a:extLst>
              <a:ext uri="{FF2B5EF4-FFF2-40B4-BE49-F238E27FC236}">
                <a16:creationId xmlns:a16="http://schemas.microsoft.com/office/drawing/2014/main" id="{BF125D80-6A11-F7B9-8BFF-13C2C5280078}"/>
              </a:ext>
            </a:extLst>
          </p:cNvPr>
          <p:cNvSpPr/>
          <p:nvPr/>
        </p:nvSpPr>
        <p:spPr>
          <a:xfrm>
            <a:off x="3332170" y="5177163"/>
            <a:ext cx="5784059" cy="1631700"/>
          </a:xfrm>
          <a:prstGeom prst="snip1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lIns="95882" tIns="0" rIns="0" bIns="0" rtlCol="0" anchor="ctr"/>
          <a:lstStyle/>
          <a:p>
            <a:pPr lvl="0" algn="just"/>
            <a:r>
              <a:rPr lang="it-IT" sz="2397" u="sng" dirty="0">
                <a:solidFill>
                  <a:srgbClr val="183062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Allegato C</a:t>
            </a:r>
          </a:p>
          <a:p>
            <a:pPr marL="456640" indent="-456640" algn="just">
              <a:buFont typeface="Symbol" panose="05050102010706020507" pitchFamily="18" charset="2"/>
              <a:buChar char=""/>
            </a:pPr>
            <a:r>
              <a:rPr lang="it-IT" sz="2397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Modello Attestazione di conformità. Firmato da Assicuratore e Costruttore e consegnato al notaio</a:t>
            </a:r>
          </a:p>
        </p:txBody>
      </p:sp>
    </p:spTree>
    <p:extLst>
      <p:ext uri="{BB962C8B-B14F-4D97-AF65-F5344CB8AC3E}">
        <p14:creationId xmlns:p14="http://schemas.microsoft.com/office/powerpoint/2010/main" val="3261334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D00057-0595-CEB6-E7E9-094F95CA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26</a:t>
            </a:fld>
            <a:endParaRPr lang="it-IT" dirty="0"/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161E6A63-0189-D425-3881-6ACE40997437}"/>
              </a:ext>
            </a:extLst>
          </p:cNvPr>
          <p:cNvSpPr/>
          <p:nvPr/>
        </p:nvSpPr>
        <p:spPr>
          <a:xfrm>
            <a:off x="282253" y="323180"/>
            <a:ext cx="2668027" cy="6337152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it-IT" sz="2397" b="1" cap="small" spc="-11" dirty="0">
                <a:solidFill>
                  <a:schemeClr val="bg1"/>
                </a:solidFill>
                <a:cs typeface="Calibri"/>
              </a:rPr>
              <a:t>Le caratteristiche del modello standard di Postuma decennale</a:t>
            </a:r>
          </a:p>
          <a:p>
            <a:pPr algn="ctr"/>
            <a:endParaRPr lang="it-IT" sz="2397" dirty="0"/>
          </a:p>
        </p:txBody>
      </p:sp>
      <p:sp>
        <p:nvSpPr>
          <p:cNvPr id="19" name="object 55">
            <a:extLst>
              <a:ext uri="{FF2B5EF4-FFF2-40B4-BE49-F238E27FC236}">
                <a16:creationId xmlns:a16="http://schemas.microsoft.com/office/drawing/2014/main" id="{4B66F307-BE6B-0886-D059-C615608F6081}"/>
              </a:ext>
            </a:extLst>
          </p:cNvPr>
          <p:cNvSpPr/>
          <p:nvPr/>
        </p:nvSpPr>
        <p:spPr>
          <a:xfrm>
            <a:off x="4038600" y="202589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0" name="object 55">
            <a:extLst>
              <a:ext uri="{FF2B5EF4-FFF2-40B4-BE49-F238E27FC236}">
                <a16:creationId xmlns:a16="http://schemas.microsoft.com/office/drawing/2014/main" id="{B58C8A77-CC20-8366-B0B9-E8596C32D741}"/>
              </a:ext>
            </a:extLst>
          </p:cNvPr>
          <p:cNvSpPr/>
          <p:nvPr/>
        </p:nvSpPr>
        <p:spPr>
          <a:xfrm>
            <a:off x="4084356" y="1405627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object 55">
            <a:extLst>
              <a:ext uri="{FF2B5EF4-FFF2-40B4-BE49-F238E27FC236}">
                <a16:creationId xmlns:a16="http://schemas.microsoft.com/office/drawing/2014/main" id="{FE2D1705-A169-FBBB-4E68-7C467A0B9130}"/>
              </a:ext>
            </a:extLst>
          </p:cNvPr>
          <p:cNvSpPr/>
          <p:nvPr/>
        </p:nvSpPr>
        <p:spPr>
          <a:xfrm>
            <a:off x="4120288" y="283908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object 55">
            <a:extLst>
              <a:ext uri="{FF2B5EF4-FFF2-40B4-BE49-F238E27FC236}">
                <a16:creationId xmlns:a16="http://schemas.microsoft.com/office/drawing/2014/main" id="{7CF1D3C2-5FD8-1DD1-C8ED-82C5C8D32DB2}"/>
              </a:ext>
            </a:extLst>
          </p:cNvPr>
          <p:cNvSpPr/>
          <p:nvPr/>
        </p:nvSpPr>
        <p:spPr>
          <a:xfrm>
            <a:off x="4120288" y="3266866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3" name="object 55">
            <a:extLst>
              <a:ext uri="{FF2B5EF4-FFF2-40B4-BE49-F238E27FC236}">
                <a16:creationId xmlns:a16="http://schemas.microsoft.com/office/drawing/2014/main" id="{45780B4B-4C9C-952D-3747-DFA7EBCA3571}"/>
              </a:ext>
            </a:extLst>
          </p:cNvPr>
          <p:cNvSpPr/>
          <p:nvPr/>
        </p:nvSpPr>
        <p:spPr>
          <a:xfrm>
            <a:off x="4120288" y="3876514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object 55">
            <a:extLst>
              <a:ext uri="{FF2B5EF4-FFF2-40B4-BE49-F238E27FC236}">
                <a16:creationId xmlns:a16="http://schemas.microsoft.com/office/drawing/2014/main" id="{85FF2EAC-B241-7838-0C56-4FE46B387B91}"/>
              </a:ext>
            </a:extLst>
          </p:cNvPr>
          <p:cNvSpPr/>
          <p:nvPr/>
        </p:nvSpPr>
        <p:spPr>
          <a:xfrm>
            <a:off x="4098242" y="4594923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5" name="object 55">
            <a:extLst>
              <a:ext uri="{FF2B5EF4-FFF2-40B4-BE49-F238E27FC236}">
                <a16:creationId xmlns:a16="http://schemas.microsoft.com/office/drawing/2014/main" id="{1BD74F3A-8073-AF36-6549-8532854DEDB6}"/>
              </a:ext>
            </a:extLst>
          </p:cNvPr>
          <p:cNvSpPr/>
          <p:nvPr/>
        </p:nvSpPr>
        <p:spPr>
          <a:xfrm>
            <a:off x="4098242" y="5095666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6" name="object 55">
            <a:extLst>
              <a:ext uri="{FF2B5EF4-FFF2-40B4-BE49-F238E27FC236}">
                <a16:creationId xmlns:a16="http://schemas.microsoft.com/office/drawing/2014/main" id="{91B0B4A7-8575-249C-938B-F31642648D39}"/>
              </a:ext>
            </a:extLst>
          </p:cNvPr>
          <p:cNvSpPr/>
          <p:nvPr/>
        </p:nvSpPr>
        <p:spPr>
          <a:xfrm>
            <a:off x="4098242" y="5748809"/>
            <a:ext cx="7703834" cy="0"/>
          </a:xfrm>
          <a:custGeom>
            <a:avLst/>
            <a:gdLst/>
            <a:ahLst/>
            <a:cxnLst/>
            <a:rect l="l" t="t" r="r" b="b"/>
            <a:pathLst>
              <a:path w="7713345">
                <a:moveTo>
                  <a:pt x="0" y="0"/>
                </a:moveTo>
                <a:lnTo>
                  <a:pt x="7712841" y="0"/>
                </a:lnTo>
              </a:path>
            </a:pathLst>
          </a:custGeom>
          <a:ln w="9524">
            <a:solidFill>
              <a:srgbClr val="6C6D70"/>
            </a:solidFill>
            <a:prstDash val="dot"/>
          </a:ln>
        </p:spPr>
        <p:txBody>
          <a:bodyPr wrap="square" lIns="0" tIns="0" rIns="0" bIns="0" rtlCol="0"/>
          <a:lstStyle/>
          <a:p>
            <a:endParaRPr sz="1798"/>
          </a:p>
        </p:txBody>
      </p:sp>
      <p:grpSp>
        <p:nvGrpSpPr>
          <p:cNvPr id="27" name="object 13">
            <a:extLst>
              <a:ext uri="{FF2B5EF4-FFF2-40B4-BE49-F238E27FC236}">
                <a16:creationId xmlns:a16="http://schemas.microsoft.com/office/drawing/2014/main" id="{313209CB-1478-D2D5-A9C6-309239214565}"/>
              </a:ext>
            </a:extLst>
          </p:cNvPr>
          <p:cNvGrpSpPr/>
          <p:nvPr/>
        </p:nvGrpSpPr>
        <p:grpSpPr>
          <a:xfrm>
            <a:off x="4275353" y="994938"/>
            <a:ext cx="263834" cy="262567"/>
            <a:chOff x="4273105" y="991933"/>
            <a:chExt cx="264160" cy="262890"/>
          </a:xfrm>
        </p:grpSpPr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A541710A-ACE6-CE22-CDDC-F9552582E910}"/>
                </a:ext>
              </a:extLst>
            </p:cNvPr>
            <p:cNvSpPr/>
            <p:nvPr/>
          </p:nvSpPr>
          <p:spPr>
            <a:xfrm>
              <a:off x="4277867" y="99669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5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5D39C775-4BE8-7C3A-2EA9-60935153EA9E}"/>
                </a:ext>
              </a:extLst>
            </p:cNvPr>
            <p:cNvSpPr/>
            <p:nvPr/>
          </p:nvSpPr>
          <p:spPr>
            <a:xfrm>
              <a:off x="4277867" y="99669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5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30" name="object 16">
            <a:extLst>
              <a:ext uri="{FF2B5EF4-FFF2-40B4-BE49-F238E27FC236}">
                <a16:creationId xmlns:a16="http://schemas.microsoft.com/office/drawing/2014/main" id="{FA361608-0EB9-9018-D202-915B0BA20D09}"/>
              </a:ext>
            </a:extLst>
          </p:cNvPr>
          <p:cNvSpPr txBox="1"/>
          <p:nvPr/>
        </p:nvSpPr>
        <p:spPr>
          <a:xfrm>
            <a:off x="4337193" y="96138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 dirty="0">
              <a:latin typeface="Calibri"/>
              <a:cs typeface="Calibri"/>
            </a:endParaRPr>
          </a:p>
        </p:txBody>
      </p:sp>
      <p:grpSp>
        <p:nvGrpSpPr>
          <p:cNvPr id="31" name="object 17">
            <a:extLst>
              <a:ext uri="{FF2B5EF4-FFF2-40B4-BE49-F238E27FC236}">
                <a16:creationId xmlns:a16="http://schemas.microsoft.com/office/drawing/2014/main" id="{628B7810-B956-A181-8792-440F732341D5}"/>
              </a:ext>
            </a:extLst>
          </p:cNvPr>
          <p:cNvGrpSpPr/>
          <p:nvPr/>
        </p:nvGrpSpPr>
        <p:grpSpPr>
          <a:xfrm>
            <a:off x="4275353" y="1619008"/>
            <a:ext cx="263834" cy="262567"/>
            <a:chOff x="4273105" y="1616773"/>
            <a:chExt cx="264160" cy="262890"/>
          </a:xfrm>
        </p:grpSpPr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45637DE7-1100-3CC2-E2AD-FF468665D3F8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5BCA1C56-2F4A-76BD-6DD6-C90ED419CA89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34" name="object 17">
            <a:extLst>
              <a:ext uri="{FF2B5EF4-FFF2-40B4-BE49-F238E27FC236}">
                <a16:creationId xmlns:a16="http://schemas.microsoft.com/office/drawing/2014/main" id="{F677A7E9-8C94-76E2-C660-D9FD10A47476}"/>
              </a:ext>
            </a:extLst>
          </p:cNvPr>
          <p:cNvGrpSpPr/>
          <p:nvPr/>
        </p:nvGrpSpPr>
        <p:grpSpPr>
          <a:xfrm>
            <a:off x="4280109" y="2943763"/>
            <a:ext cx="263834" cy="262567"/>
            <a:chOff x="4273105" y="1616773"/>
            <a:chExt cx="264160" cy="262890"/>
          </a:xfrm>
        </p:grpSpPr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89D4713C-47DB-E08C-845D-54E9F3DC228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6E81C764-F6C2-AADE-86A5-BEF8586349F1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37" name="object 17">
            <a:extLst>
              <a:ext uri="{FF2B5EF4-FFF2-40B4-BE49-F238E27FC236}">
                <a16:creationId xmlns:a16="http://schemas.microsoft.com/office/drawing/2014/main" id="{FC3DBC36-1C22-61D4-E208-EB9F9B8532D9}"/>
              </a:ext>
            </a:extLst>
          </p:cNvPr>
          <p:cNvGrpSpPr/>
          <p:nvPr/>
        </p:nvGrpSpPr>
        <p:grpSpPr>
          <a:xfrm>
            <a:off x="4256818" y="3502972"/>
            <a:ext cx="263834" cy="262567"/>
            <a:chOff x="4273105" y="1616773"/>
            <a:chExt cx="264160" cy="262890"/>
          </a:xfrm>
        </p:grpSpPr>
        <p:sp>
          <p:nvSpPr>
            <p:cNvPr id="38" name="object 18">
              <a:extLst>
                <a:ext uri="{FF2B5EF4-FFF2-40B4-BE49-F238E27FC236}">
                  <a16:creationId xmlns:a16="http://schemas.microsoft.com/office/drawing/2014/main" id="{B2D51CBB-443B-98E5-17C1-264AC2D648B2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60FE7BDA-B96C-97EB-E2E7-A3E99A267F9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0" name="object 17">
            <a:extLst>
              <a:ext uri="{FF2B5EF4-FFF2-40B4-BE49-F238E27FC236}">
                <a16:creationId xmlns:a16="http://schemas.microsoft.com/office/drawing/2014/main" id="{BD4EF3B1-D70D-9437-F1DF-CA571DE2C833}"/>
              </a:ext>
            </a:extLst>
          </p:cNvPr>
          <p:cNvGrpSpPr/>
          <p:nvPr/>
        </p:nvGrpSpPr>
        <p:grpSpPr>
          <a:xfrm>
            <a:off x="4272616" y="4142796"/>
            <a:ext cx="263834" cy="262567"/>
            <a:chOff x="4273105" y="1616773"/>
            <a:chExt cx="264160" cy="262890"/>
          </a:xfrm>
        </p:grpSpPr>
        <p:sp>
          <p:nvSpPr>
            <p:cNvPr id="41" name="object 18">
              <a:extLst>
                <a:ext uri="{FF2B5EF4-FFF2-40B4-BE49-F238E27FC236}">
                  <a16:creationId xmlns:a16="http://schemas.microsoft.com/office/drawing/2014/main" id="{D3988D60-FE98-119F-1EB7-1823CA485788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2" name="object 19">
              <a:extLst>
                <a:ext uri="{FF2B5EF4-FFF2-40B4-BE49-F238E27FC236}">
                  <a16:creationId xmlns:a16="http://schemas.microsoft.com/office/drawing/2014/main" id="{A93854A3-054D-6BF8-6F76-7DD82A5DDE7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3" name="object 17">
            <a:extLst>
              <a:ext uri="{FF2B5EF4-FFF2-40B4-BE49-F238E27FC236}">
                <a16:creationId xmlns:a16="http://schemas.microsoft.com/office/drawing/2014/main" id="{D7644B10-3C21-3BE2-76A4-A995C9CECA70}"/>
              </a:ext>
            </a:extLst>
          </p:cNvPr>
          <p:cNvGrpSpPr/>
          <p:nvPr/>
        </p:nvGrpSpPr>
        <p:grpSpPr>
          <a:xfrm>
            <a:off x="4261734" y="4781986"/>
            <a:ext cx="263834" cy="262567"/>
            <a:chOff x="4273105" y="1616773"/>
            <a:chExt cx="264160" cy="262890"/>
          </a:xfrm>
        </p:grpSpPr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B951B48C-D830-29A2-8C5A-A0C557AF274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9E2D8C60-CD48-B5F4-558A-E53D7491617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6" name="object 17">
            <a:extLst>
              <a:ext uri="{FF2B5EF4-FFF2-40B4-BE49-F238E27FC236}">
                <a16:creationId xmlns:a16="http://schemas.microsoft.com/office/drawing/2014/main" id="{E011609A-1076-258F-2733-D872805BD15E}"/>
              </a:ext>
            </a:extLst>
          </p:cNvPr>
          <p:cNvGrpSpPr/>
          <p:nvPr/>
        </p:nvGrpSpPr>
        <p:grpSpPr>
          <a:xfrm>
            <a:off x="4273827" y="5333842"/>
            <a:ext cx="263834" cy="262567"/>
            <a:chOff x="4273105" y="1616773"/>
            <a:chExt cx="264160" cy="262890"/>
          </a:xfrm>
        </p:grpSpPr>
        <p:sp>
          <p:nvSpPr>
            <p:cNvPr id="47" name="object 18">
              <a:extLst>
                <a:ext uri="{FF2B5EF4-FFF2-40B4-BE49-F238E27FC236}">
                  <a16:creationId xmlns:a16="http://schemas.microsoft.com/office/drawing/2014/main" id="{56E46348-F198-DF56-6F8B-04F6C2E02B6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48" name="object 19">
              <a:extLst>
                <a:ext uri="{FF2B5EF4-FFF2-40B4-BE49-F238E27FC236}">
                  <a16:creationId xmlns:a16="http://schemas.microsoft.com/office/drawing/2014/main" id="{493535BC-DC25-33C5-93AD-E31A71346E5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49" name="object 17">
            <a:extLst>
              <a:ext uri="{FF2B5EF4-FFF2-40B4-BE49-F238E27FC236}">
                <a16:creationId xmlns:a16="http://schemas.microsoft.com/office/drawing/2014/main" id="{49F72304-9827-D437-1DCE-BC5A6E2A7FD6}"/>
              </a:ext>
            </a:extLst>
          </p:cNvPr>
          <p:cNvGrpSpPr/>
          <p:nvPr/>
        </p:nvGrpSpPr>
        <p:grpSpPr>
          <a:xfrm>
            <a:off x="4280109" y="5918698"/>
            <a:ext cx="263834" cy="262567"/>
            <a:chOff x="4273105" y="1616773"/>
            <a:chExt cx="264160" cy="262890"/>
          </a:xfrm>
        </p:grpSpPr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45ABB619-E197-C100-1B5C-8E8D27C5963A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61FCF635-BE6B-5427-74F6-DDC277483C3E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grpSp>
        <p:nvGrpSpPr>
          <p:cNvPr id="52" name="object 17">
            <a:extLst>
              <a:ext uri="{FF2B5EF4-FFF2-40B4-BE49-F238E27FC236}">
                <a16:creationId xmlns:a16="http://schemas.microsoft.com/office/drawing/2014/main" id="{83F3A453-71E3-7002-2BAE-2E983569EA5D}"/>
              </a:ext>
            </a:extLst>
          </p:cNvPr>
          <p:cNvGrpSpPr/>
          <p:nvPr/>
        </p:nvGrpSpPr>
        <p:grpSpPr>
          <a:xfrm>
            <a:off x="4267860" y="2340207"/>
            <a:ext cx="263834" cy="262567"/>
            <a:chOff x="4273105" y="1616773"/>
            <a:chExt cx="264160" cy="262890"/>
          </a:xfrm>
        </p:grpSpPr>
        <p:sp>
          <p:nvSpPr>
            <p:cNvPr id="53" name="object 18">
              <a:extLst>
                <a:ext uri="{FF2B5EF4-FFF2-40B4-BE49-F238E27FC236}">
                  <a16:creationId xmlns:a16="http://schemas.microsoft.com/office/drawing/2014/main" id="{C4C23A02-1ADB-6013-C639-22B161599A64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127253" y="0"/>
                  </a:moveTo>
                  <a:lnTo>
                    <a:pt x="77744" y="9940"/>
                  </a:lnTo>
                  <a:lnTo>
                    <a:pt x="37292" y="37048"/>
                  </a:lnTo>
                  <a:lnTo>
                    <a:pt x="10007" y="77255"/>
                  </a:lnTo>
                  <a:lnTo>
                    <a:pt x="0" y="126491"/>
                  </a:lnTo>
                  <a:lnTo>
                    <a:pt x="10007" y="175728"/>
                  </a:lnTo>
                  <a:lnTo>
                    <a:pt x="37292" y="215935"/>
                  </a:lnTo>
                  <a:lnTo>
                    <a:pt x="77744" y="243043"/>
                  </a:lnTo>
                  <a:lnTo>
                    <a:pt x="127253" y="252983"/>
                  </a:lnTo>
                  <a:lnTo>
                    <a:pt x="176763" y="243043"/>
                  </a:lnTo>
                  <a:lnTo>
                    <a:pt x="217215" y="215935"/>
                  </a:lnTo>
                  <a:lnTo>
                    <a:pt x="244500" y="175728"/>
                  </a:lnTo>
                  <a:lnTo>
                    <a:pt x="254507" y="126491"/>
                  </a:lnTo>
                  <a:lnTo>
                    <a:pt x="244500" y="77255"/>
                  </a:lnTo>
                  <a:lnTo>
                    <a:pt x="217215" y="37048"/>
                  </a:lnTo>
                  <a:lnTo>
                    <a:pt x="176763" y="9940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103676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54" name="object 19">
              <a:extLst>
                <a:ext uri="{FF2B5EF4-FFF2-40B4-BE49-F238E27FC236}">
                  <a16:creationId xmlns:a16="http://schemas.microsoft.com/office/drawing/2014/main" id="{85B828B9-65FB-767A-06F7-B44916D7F1CC}"/>
                </a:ext>
              </a:extLst>
            </p:cNvPr>
            <p:cNvSpPr/>
            <p:nvPr/>
          </p:nvSpPr>
          <p:spPr>
            <a:xfrm>
              <a:off x="4277867" y="1621536"/>
              <a:ext cx="254635" cy="253365"/>
            </a:xfrm>
            <a:custGeom>
              <a:avLst/>
              <a:gdLst/>
              <a:ahLst/>
              <a:cxnLst/>
              <a:rect l="l" t="t" r="r" b="b"/>
              <a:pathLst>
                <a:path w="254635" h="253364">
                  <a:moveTo>
                    <a:pt x="0" y="126491"/>
                  </a:moveTo>
                  <a:lnTo>
                    <a:pt x="10007" y="77255"/>
                  </a:lnTo>
                  <a:lnTo>
                    <a:pt x="37292" y="37048"/>
                  </a:lnTo>
                  <a:lnTo>
                    <a:pt x="77744" y="9940"/>
                  </a:lnTo>
                  <a:lnTo>
                    <a:pt x="127253" y="0"/>
                  </a:lnTo>
                  <a:lnTo>
                    <a:pt x="176763" y="9940"/>
                  </a:lnTo>
                  <a:lnTo>
                    <a:pt x="217215" y="37048"/>
                  </a:lnTo>
                  <a:lnTo>
                    <a:pt x="244500" y="77255"/>
                  </a:lnTo>
                  <a:lnTo>
                    <a:pt x="254507" y="126491"/>
                  </a:lnTo>
                  <a:lnTo>
                    <a:pt x="244500" y="175728"/>
                  </a:lnTo>
                  <a:lnTo>
                    <a:pt x="217215" y="215935"/>
                  </a:lnTo>
                  <a:lnTo>
                    <a:pt x="176763" y="243043"/>
                  </a:lnTo>
                  <a:lnTo>
                    <a:pt x="127253" y="252983"/>
                  </a:lnTo>
                  <a:lnTo>
                    <a:pt x="77744" y="243043"/>
                  </a:lnTo>
                  <a:lnTo>
                    <a:pt x="37292" y="215935"/>
                  </a:lnTo>
                  <a:lnTo>
                    <a:pt x="10007" y="175728"/>
                  </a:lnTo>
                  <a:lnTo>
                    <a:pt x="0" y="126491"/>
                  </a:lnTo>
                  <a:close/>
                </a:path>
              </a:pathLst>
            </a:custGeom>
            <a:ln w="9524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55" name="object 20">
            <a:extLst>
              <a:ext uri="{FF2B5EF4-FFF2-40B4-BE49-F238E27FC236}">
                <a16:creationId xmlns:a16="http://schemas.microsoft.com/office/drawing/2014/main" id="{7414FF32-AC11-6C8F-77AD-EA7BCE3BCFF8}"/>
              </a:ext>
            </a:extLst>
          </p:cNvPr>
          <p:cNvSpPr txBox="1"/>
          <p:nvPr/>
        </p:nvSpPr>
        <p:spPr>
          <a:xfrm>
            <a:off x="4337193" y="1585201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5CFE1D3B-9DBE-9F24-809A-ACCE8007F2B5}"/>
              </a:ext>
            </a:extLst>
          </p:cNvPr>
          <p:cNvSpPr txBox="1"/>
          <p:nvPr/>
        </p:nvSpPr>
        <p:spPr>
          <a:xfrm>
            <a:off x="4318018" y="2317531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57" name="object 28">
            <a:extLst>
              <a:ext uri="{FF2B5EF4-FFF2-40B4-BE49-F238E27FC236}">
                <a16:creationId xmlns:a16="http://schemas.microsoft.com/office/drawing/2014/main" id="{0067B74F-8E2E-08EB-EBB1-67A39ABC54DD}"/>
              </a:ext>
            </a:extLst>
          </p:cNvPr>
          <p:cNvSpPr txBox="1"/>
          <p:nvPr/>
        </p:nvSpPr>
        <p:spPr>
          <a:xfrm>
            <a:off x="4357528" y="2911215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69BE960D-8EF5-0609-DB2A-2780650325EA}"/>
              </a:ext>
            </a:extLst>
          </p:cNvPr>
          <p:cNvSpPr txBox="1"/>
          <p:nvPr/>
        </p:nvSpPr>
        <p:spPr>
          <a:xfrm>
            <a:off x="4314772" y="3469022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2" name="object 36">
            <a:extLst>
              <a:ext uri="{FF2B5EF4-FFF2-40B4-BE49-F238E27FC236}">
                <a16:creationId xmlns:a16="http://schemas.microsoft.com/office/drawing/2014/main" id="{07D67852-C7EC-518C-6CEE-CD52F39AC52E}"/>
              </a:ext>
            </a:extLst>
          </p:cNvPr>
          <p:cNvSpPr txBox="1"/>
          <p:nvPr/>
        </p:nvSpPr>
        <p:spPr>
          <a:xfrm>
            <a:off x="4337193" y="411252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3" name="object 44">
            <a:extLst>
              <a:ext uri="{FF2B5EF4-FFF2-40B4-BE49-F238E27FC236}">
                <a16:creationId xmlns:a16="http://schemas.microsoft.com/office/drawing/2014/main" id="{60972C75-80A9-C06B-8756-B9838F787249}"/>
              </a:ext>
            </a:extLst>
          </p:cNvPr>
          <p:cNvSpPr txBox="1"/>
          <p:nvPr/>
        </p:nvSpPr>
        <p:spPr>
          <a:xfrm>
            <a:off x="4329060" y="4759254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BC8F2621-2E60-2544-CF4A-9E6C121104EF}"/>
              </a:ext>
            </a:extLst>
          </p:cNvPr>
          <p:cNvSpPr txBox="1"/>
          <p:nvPr/>
        </p:nvSpPr>
        <p:spPr>
          <a:xfrm>
            <a:off x="4337193" y="5284677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sz="1798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0C489068-F2BE-6197-007D-20AADF73BC12}"/>
              </a:ext>
            </a:extLst>
          </p:cNvPr>
          <p:cNvSpPr txBox="1"/>
          <p:nvPr/>
        </p:nvSpPr>
        <p:spPr>
          <a:xfrm>
            <a:off x="4341608" y="5880575"/>
            <a:ext cx="14143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4">
              <a:spcBef>
                <a:spcPts val="100"/>
              </a:spcBef>
            </a:pPr>
            <a:r>
              <a:rPr lang="it-IT" sz="1798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8" name="object 50">
            <a:extLst>
              <a:ext uri="{FF2B5EF4-FFF2-40B4-BE49-F238E27FC236}">
                <a16:creationId xmlns:a16="http://schemas.microsoft.com/office/drawing/2014/main" id="{498E1E21-EA8E-665E-8666-4B79A62F2137}"/>
              </a:ext>
            </a:extLst>
          </p:cNvPr>
          <p:cNvSpPr txBox="1"/>
          <p:nvPr/>
        </p:nvSpPr>
        <p:spPr>
          <a:xfrm>
            <a:off x="4808315" y="979314"/>
            <a:ext cx="6704942" cy="257714"/>
          </a:xfrm>
          <a:prstGeom prst="rect">
            <a:avLst/>
          </a:prstGeom>
        </p:spPr>
        <p:txBody>
          <a:bodyPr vert="horz" wrap="square" lIns="0" tIns="39322" rIns="0" bIns="0" rtlCol="0">
            <a:spAutoFit/>
          </a:bodyPr>
          <a:lstStyle/>
          <a:p>
            <a:pPr marL="12684" marR="5074">
              <a:lnSpc>
                <a:spcPts val="1729"/>
              </a:lnSpc>
              <a:spcBef>
                <a:spcPts val="310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derogabilità solo in senso più favorevole al Beneficiario</a:t>
            </a:r>
            <a:endParaRPr lang="it-IT" sz="1598" dirty="0">
              <a:latin typeface="Calibri"/>
              <a:cs typeface="Calibri"/>
            </a:endParaRPr>
          </a:p>
        </p:txBody>
      </p:sp>
      <p:sp>
        <p:nvSpPr>
          <p:cNvPr id="9" name="object 51">
            <a:extLst>
              <a:ext uri="{FF2B5EF4-FFF2-40B4-BE49-F238E27FC236}">
                <a16:creationId xmlns:a16="http://schemas.microsoft.com/office/drawing/2014/main" id="{E6808E8F-BA0F-FAA2-CB5D-75DC11D666A0}"/>
              </a:ext>
            </a:extLst>
          </p:cNvPr>
          <p:cNvSpPr txBox="1"/>
          <p:nvPr/>
        </p:nvSpPr>
        <p:spPr>
          <a:xfrm>
            <a:off x="4751778" y="1486422"/>
            <a:ext cx="6440851" cy="5039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sono ammessi franchigie e scoperti (a carico del Contraente) nonché limiti di indennizzo (in questo caso non per i danni strutturali e il crollo)</a:t>
            </a:r>
          </a:p>
        </p:txBody>
      </p:sp>
      <p:sp>
        <p:nvSpPr>
          <p:cNvPr id="10" name="object 52">
            <a:extLst>
              <a:ext uri="{FF2B5EF4-FFF2-40B4-BE49-F238E27FC236}">
                <a16:creationId xmlns:a16="http://schemas.microsoft.com/office/drawing/2014/main" id="{BF0E5972-CC05-7E38-9A8B-6FFCE8DEED9A}"/>
              </a:ext>
            </a:extLst>
          </p:cNvPr>
          <p:cNvSpPr txBox="1"/>
          <p:nvPr/>
        </p:nvSpPr>
        <p:spPr>
          <a:xfrm>
            <a:off x="4737772" y="2108970"/>
            <a:ext cx="7274696" cy="749870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deve garantire: </a:t>
            </a: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danni strutturali/crollo  - spese demolizione e sgombero – involucro - impermeabilizzazione  - intonaci e rivestimenti esterni – pavimentazioni e rivestimenti interni</a:t>
            </a:r>
          </a:p>
        </p:txBody>
      </p:sp>
      <p:sp>
        <p:nvSpPr>
          <p:cNvPr id="11" name="object 53">
            <a:extLst>
              <a:ext uri="{FF2B5EF4-FFF2-40B4-BE49-F238E27FC236}">
                <a16:creationId xmlns:a16="http://schemas.microsoft.com/office/drawing/2014/main" id="{9F0EAC86-BF82-3F82-41D8-63E2A20C6C3B}"/>
              </a:ext>
            </a:extLst>
          </p:cNvPr>
          <p:cNvSpPr txBox="1"/>
          <p:nvPr/>
        </p:nvSpPr>
        <p:spPr>
          <a:xfrm>
            <a:off x="4800612" y="2838939"/>
            <a:ext cx="6524825" cy="243000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lnSpc>
                <a:spcPts val="1823"/>
              </a:lnSpc>
              <a:spcBef>
                <a:spcPts val="95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controllo tecnico sempre obbligatorio</a:t>
            </a:r>
          </a:p>
        </p:txBody>
      </p:sp>
      <p:sp>
        <p:nvSpPr>
          <p:cNvPr id="12" name="object 54">
            <a:extLst>
              <a:ext uri="{FF2B5EF4-FFF2-40B4-BE49-F238E27FC236}">
                <a16:creationId xmlns:a16="http://schemas.microsoft.com/office/drawing/2014/main" id="{2F922563-C61F-22F7-3984-799BA271138E}"/>
              </a:ext>
            </a:extLst>
          </p:cNvPr>
          <p:cNvSpPr txBox="1"/>
          <p:nvPr/>
        </p:nvSpPr>
        <p:spPr>
          <a:xfrm>
            <a:off x="4757771" y="3485632"/>
            <a:ext cx="6993762" cy="2580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sono individuate una serie di fattispecie escluse dalla copertura assicurativa</a:t>
            </a:r>
          </a:p>
        </p:txBody>
      </p:sp>
      <p:sp>
        <p:nvSpPr>
          <p:cNvPr id="13" name="object 59">
            <a:extLst>
              <a:ext uri="{FF2B5EF4-FFF2-40B4-BE49-F238E27FC236}">
                <a16:creationId xmlns:a16="http://schemas.microsoft.com/office/drawing/2014/main" id="{CB961462-A590-66DA-BD62-93FF90B730DA}"/>
              </a:ext>
            </a:extLst>
          </p:cNvPr>
          <p:cNvSpPr txBox="1"/>
          <p:nvPr/>
        </p:nvSpPr>
        <p:spPr>
          <a:xfrm>
            <a:off x="4808314" y="3980381"/>
            <a:ext cx="7274696" cy="475723"/>
          </a:xfrm>
          <a:prstGeom prst="rect">
            <a:avLst/>
          </a:prstGeom>
        </p:spPr>
        <p:txBody>
          <a:bodyPr vert="horz" wrap="square" lIns="0" tIns="39322" rIns="0" bIns="0" rtlCol="0">
            <a:spAutoFit/>
          </a:bodyPr>
          <a:lstStyle/>
          <a:p>
            <a:pPr marL="12684" marR="5074">
              <a:lnSpc>
                <a:spcPts val="1729"/>
              </a:lnSpc>
              <a:spcBef>
                <a:spcPts val="310"/>
              </a:spcBef>
            </a:pPr>
            <a:r>
              <a:rPr lang="it-IT" sz="1598" spc="-11" dirty="0">
                <a:latin typeface="Calibri"/>
                <a:cs typeface="Calibri"/>
              </a:rPr>
              <a:t>l’assicurazione non può eccepire la perdita di efficacia della copertura nei confronti del Beneficiario</a:t>
            </a:r>
          </a:p>
        </p:txBody>
      </p:sp>
      <p:sp>
        <p:nvSpPr>
          <p:cNvPr id="14" name="object 61">
            <a:extLst>
              <a:ext uri="{FF2B5EF4-FFF2-40B4-BE49-F238E27FC236}">
                <a16:creationId xmlns:a16="http://schemas.microsoft.com/office/drawing/2014/main" id="{93B8CAAB-0FCC-6813-F12D-8DE5A49B6FE1}"/>
              </a:ext>
            </a:extLst>
          </p:cNvPr>
          <p:cNvSpPr txBox="1"/>
          <p:nvPr/>
        </p:nvSpPr>
        <p:spPr>
          <a:xfrm>
            <a:off x="4819097" y="4624608"/>
            <a:ext cx="6514042" cy="473833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lnSpc>
                <a:spcPts val="1823"/>
              </a:lnSpc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aggiornamento somme assicurate secondo ISTAT costo di costruzione edificio residenziale con il limite del 5 %.</a:t>
            </a:r>
            <a:endParaRPr sz="1598" spc="-11" dirty="0">
              <a:latin typeface="Calibri"/>
              <a:cs typeface="Calibri"/>
            </a:endParaRPr>
          </a:p>
        </p:txBody>
      </p:sp>
      <p:sp>
        <p:nvSpPr>
          <p:cNvPr id="15" name="object 63">
            <a:extLst>
              <a:ext uri="{FF2B5EF4-FFF2-40B4-BE49-F238E27FC236}">
                <a16:creationId xmlns:a16="http://schemas.microsoft.com/office/drawing/2014/main" id="{0903B301-ABC8-A957-CB6A-783137662435}"/>
              </a:ext>
            </a:extLst>
          </p:cNvPr>
          <p:cNvSpPr txBox="1"/>
          <p:nvPr/>
        </p:nvSpPr>
        <p:spPr>
          <a:xfrm>
            <a:off x="4822213" y="5265053"/>
            <a:ext cx="7079388" cy="258069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b="1" spc="-5" dirty="0">
                <a:solidFill>
                  <a:srgbClr val="103676"/>
                </a:solidFill>
                <a:latin typeface="Calibri"/>
                <a:cs typeface="Calibri"/>
              </a:rPr>
              <a:t>responsabilità civile verso terzi: con limite minimo di massimale pari a 500 mila euro</a:t>
            </a:r>
            <a:endParaRPr lang="it-IT" sz="1598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7" name="object 65">
            <a:extLst>
              <a:ext uri="{FF2B5EF4-FFF2-40B4-BE49-F238E27FC236}">
                <a16:creationId xmlns:a16="http://schemas.microsoft.com/office/drawing/2014/main" id="{63ED1897-E59C-EACA-2352-90EB6A0770F3}"/>
              </a:ext>
            </a:extLst>
          </p:cNvPr>
          <p:cNvSpPr txBox="1"/>
          <p:nvPr/>
        </p:nvSpPr>
        <p:spPr>
          <a:xfrm>
            <a:off x="4835426" y="5859785"/>
            <a:ext cx="7079388" cy="762694"/>
          </a:xfrm>
          <a:prstGeom prst="rect">
            <a:avLst/>
          </a:prstGeom>
        </p:spPr>
        <p:txBody>
          <a:bodyPr vert="horz" wrap="square" lIns="0" tIns="12050" rIns="0" bIns="0" rtlCol="0">
            <a:spAutoFit/>
          </a:bodyPr>
          <a:lstStyle/>
          <a:p>
            <a:pPr marL="12684">
              <a:spcBef>
                <a:spcPts val="95"/>
              </a:spcBef>
            </a:pPr>
            <a:r>
              <a:rPr lang="it-IT" sz="1598" spc="-11" dirty="0">
                <a:latin typeface="Calibri"/>
                <a:cs typeface="Calibri"/>
              </a:rPr>
              <a:t>Il modello standard dovrà essere utilizzato </a:t>
            </a:r>
            <a:r>
              <a:rPr lang="it-IT" sz="1598" b="1" spc="-5" dirty="0">
                <a:solidFill>
                  <a:schemeClr val="accent2"/>
                </a:solidFill>
                <a:latin typeface="Calibri"/>
                <a:cs typeface="Calibri"/>
              </a:rPr>
              <a:t>solo per immobili con titolo edilizio rilasciato dopo il 5/11/2022</a:t>
            </a:r>
            <a:endParaRPr lang="it-IT" sz="1598" spc="-11" dirty="0">
              <a:latin typeface="Calibri"/>
              <a:cs typeface="Calibri"/>
            </a:endParaRPr>
          </a:p>
          <a:p>
            <a:pPr marL="12684">
              <a:spcBef>
                <a:spcPts val="95"/>
              </a:spcBef>
            </a:pPr>
            <a:endParaRPr lang="it-IT" sz="1598" b="1" spc="-5" dirty="0">
              <a:solidFill>
                <a:srgbClr val="10367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059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AF0DE047-1B7D-F942-8E09-3EFF699BE9A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9119412"/>
              </p:ext>
            </p:extLst>
          </p:nvPr>
        </p:nvGraphicFramePr>
        <p:xfrm>
          <a:off x="1726165" y="999328"/>
          <a:ext cx="9246634" cy="557970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997395">
                  <a:extLst>
                    <a:ext uri="{9D8B030D-6E8A-4147-A177-3AD203B41FA5}">
                      <a16:colId xmlns:a16="http://schemas.microsoft.com/office/drawing/2014/main" val="2918303207"/>
                    </a:ext>
                  </a:extLst>
                </a:gridCol>
                <a:gridCol w="6249239">
                  <a:extLst>
                    <a:ext uri="{9D8B030D-6E8A-4147-A177-3AD203B41FA5}">
                      <a16:colId xmlns:a16="http://schemas.microsoft.com/office/drawing/2014/main" val="1189393465"/>
                    </a:ext>
                  </a:extLst>
                </a:gridCol>
              </a:tblGrid>
              <a:tr h="1813137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rtl="0"/>
                      <a:r>
                        <a:rPr lang="it-IT" sz="1800" b="1" kern="1200" spc="300" dirty="0">
                          <a:solidFill>
                            <a:schemeClr val="tx1"/>
                          </a:solidFill>
                        </a:rPr>
                        <a:t>Titolo edilizio presentato prima del</a:t>
                      </a:r>
                    </a:p>
                    <a:p>
                      <a:pPr rtl="0"/>
                      <a:r>
                        <a:rPr lang="it-IT" sz="2400" b="1" kern="1200" spc="300" dirty="0">
                          <a:solidFill>
                            <a:schemeClr val="tx1"/>
                          </a:solidFill>
                        </a:rPr>
                        <a:t>16 MARZO 201</a:t>
                      </a:r>
                      <a:r>
                        <a:rPr lang="it-IT" sz="2600" b="1" kern="1200" spc="3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it-IT" sz="2600" b="1" i="0" kern="1200" spc="300" dirty="0">
                        <a:solidFill>
                          <a:schemeClr val="tx1"/>
                        </a:solidFill>
                        <a:latin typeface="Arial Black" panose="020B0604020202020204" pitchFamily="34" charset="0"/>
                        <a:ea typeface="+mn-ea"/>
                        <a:cs typeface="Arial Black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 polizze </a:t>
                      </a:r>
                      <a:r>
                        <a:rPr lang="it-IT" sz="18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devono essere adeguate 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modello standard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2157666"/>
                  </a:ext>
                </a:extLst>
              </a:tr>
              <a:tr h="1813137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rtl="0"/>
                      <a:r>
                        <a:rPr lang="it-IT" sz="1800" b="1" kern="1200" spc="300" dirty="0">
                          <a:solidFill>
                            <a:schemeClr val="tx1"/>
                          </a:solidFill>
                        </a:rPr>
                        <a:t>titolo</a:t>
                      </a: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1" kern="1200" spc="300" dirty="0">
                          <a:solidFill>
                            <a:schemeClr val="tx1"/>
                          </a:solidFill>
                        </a:rPr>
                        <a:t>abilitativo</a:t>
                      </a: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800" b="1" kern="1200" spc="300" dirty="0">
                          <a:solidFill>
                            <a:schemeClr val="tx1"/>
                          </a:solidFill>
                        </a:rPr>
                        <a:t>presentato</a:t>
                      </a:r>
                      <a:r>
                        <a:rPr lang="it-IT" sz="16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it-IT" sz="1800" b="1" kern="1200" spc="300" dirty="0">
                          <a:solidFill>
                            <a:schemeClr val="tx1"/>
                          </a:solidFill>
                        </a:rPr>
                        <a:t>dopo 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spc="300" dirty="0"/>
                        <a:t>16 MARZO 2019 </a:t>
                      </a:r>
                      <a:r>
                        <a:rPr lang="it-IT" sz="1600" b="1" kern="1200" spc="3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 rilasciato prima del 5 novembre</a:t>
                      </a:r>
                    </a:p>
                    <a:p>
                      <a:pPr rtl="0"/>
                      <a:endParaRPr lang="it-IT" sz="2600" b="1" i="0" spc="300" dirty="0"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 polizze </a:t>
                      </a:r>
                      <a:r>
                        <a:rPr lang="it-IT" sz="18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devono essere adeguate 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modello standard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34722"/>
                  </a:ext>
                </a:extLst>
              </a:tr>
              <a:tr h="1876810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rtl="0"/>
                      <a:r>
                        <a:rPr lang="it-IT" sz="1600" b="1" kern="1200" spc="300" dirty="0">
                          <a:solidFill>
                            <a:schemeClr val="tx1"/>
                          </a:solidFill>
                        </a:rPr>
                        <a:t>titolo</a:t>
                      </a:r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600" b="1" kern="1200" spc="300" dirty="0">
                          <a:solidFill>
                            <a:schemeClr val="tx1"/>
                          </a:solidFill>
                        </a:rPr>
                        <a:t>abilitativo</a:t>
                      </a:r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600" b="1" kern="1200" spc="300" dirty="0">
                          <a:solidFill>
                            <a:schemeClr val="tx1"/>
                          </a:solidFill>
                        </a:rPr>
                        <a:t>presentato</a:t>
                      </a:r>
                      <a:r>
                        <a:rPr lang="it-IT" sz="14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it-IT" sz="1600" b="1" kern="1200" spc="300" dirty="0">
                          <a:solidFill>
                            <a:schemeClr val="tx1"/>
                          </a:solidFill>
                        </a:rPr>
                        <a:t>dopo il</a:t>
                      </a:r>
                    </a:p>
                    <a:p>
                      <a:pPr rtl="0"/>
                      <a:r>
                        <a:rPr lang="it-IT" sz="2400" b="1" spc="300" dirty="0">
                          <a:solidFill>
                            <a:schemeClr val="tx1"/>
                          </a:solidFill>
                        </a:rPr>
                        <a:t>16 MARZO </a:t>
                      </a:r>
                      <a:r>
                        <a:rPr lang="it-IT" sz="2400" b="1" spc="300" dirty="0"/>
                        <a:t>2019</a:t>
                      </a:r>
                    </a:p>
                    <a:p>
                      <a:pPr rtl="0"/>
                      <a:r>
                        <a:rPr lang="it-IT" sz="1600" b="1" kern="1200" spc="300" dirty="0">
                          <a:solidFill>
                            <a:schemeClr val="tx1"/>
                          </a:solidFill>
                        </a:rPr>
                        <a:t>ma rilasciato dopo il 5 novembre</a:t>
                      </a:r>
                      <a:endParaRPr lang="it-IT" sz="1600" b="1" kern="1200" spc="3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it-IT"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 polizze 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devono essere </a:t>
                      </a:r>
                      <a:r>
                        <a:rPr lang="it-IT" sz="18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conformi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modello standard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7403263"/>
                  </a:ext>
                </a:extLst>
              </a:tr>
            </a:tbl>
          </a:graphicData>
        </a:graphic>
      </p:graphicFrame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85384B4-F5D2-6521-EDF6-AAF2511DE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 rtl="0"/>
              <a:t>27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5138D39-DE26-CACA-E17F-0D30E82AA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18735" y="907280"/>
            <a:ext cx="0" cy="6038848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FA3D4B50-54D0-CA63-02B8-46F00CBD0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7500" y="3331891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>
              <a:solidFill>
                <a:schemeClr val="accent1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998E0FB-F056-814D-0480-795EEC9C9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7500" y="1565068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>
              <a:solidFill>
                <a:schemeClr val="accent1"/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6D179EA3-9F21-20F9-B3EF-80C1C9318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7500" y="5285514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>
              <a:solidFill>
                <a:schemeClr val="accent1"/>
              </a:solidFill>
            </a:endParaRPr>
          </a:p>
        </p:txBody>
      </p:sp>
      <p:sp>
        <p:nvSpPr>
          <p:cNvPr id="5" name="Titolo 23">
            <a:extLst>
              <a:ext uri="{FF2B5EF4-FFF2-40B4-BE49-F238E27FC236}">
                <a16:creationId xmlns:a16="http://schemas.microsoft.com/office/drawing/2014/main" id="{6B9EDDEF-AD21-0732-5FE6-1AF033EF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70800" cy="1222013"/>
          </a:xfrm>
        </p:spPr>
        <p:txBody>
          <a:bodyPr rtlCol="0"/>
          <a:lstStyle>
            <a:defPPr>
              <a:defRPr lang="it-IT"/>
            </a:defPPr>
          </a:lstStyle>
          <a:p>
            <a:pPr algn="l" rtl="0"/>
            <a:r>
              <a:rPr lang="it-IT" dirty="0">
                <a:solidFill>
                  <a:schemeClr val="accent1"/>
                </a:solidFill>
              </a:rPr>
              <a:t>QUANDO SERVE IL MODELLO STANDARD</a:t>
            </a:r>
          </a:p>
        </p:txBody>
      </p:sp>
    </p:spTree>
    <p:extLst>
      <p:ext uri="{BB962C8B-B14F-4D97-AF65-F5344CB8AC3E}">
        <p14:creationId xmlns:p14="http://schemas.microsoft.com/office/powerpoint/2010/main" val="1409658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28958581-D1FD-5054-48FB-83704E02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GRAZIE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1330E-760A-1104-761B-05282BAE52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fld id="{09A01C0A-2BB6-49E7-91A3-DCB9F9F59583}" type="slidenum">
              <a:rPr lang="en-US" sz="1500">
                <a:solidFill>
                  <a:srgbClr val="FFFFFF"/>
                </a:solidFill>
              </a:rPr>
              <a:pPr algn="ctr" defTabSz="457200">
                <a:spcAft>
                  <a:spcPts val="600"/>
                </a:spcAft>
              </a:pPr>
              <a:t>28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8" name="Sottotitolo 4">
            <a:extLst>
              <a:ext uri="{FF2B5EF4-FFF2-40B4-BE49-F238E27FC236}">
                <a16:creationId xmlns:a16="http://schemas.microsoft.com/office/drawing/2014/main" id="{CBA321E9-47A4-7D14-76EA-E65D3AFDE7D3}"/>
              </a:ext>
            </a:extLst>
          </p:cNvPr>
          <p:cNvSpPr txBox="1">
            <a:spLocks/>
          </p:cNvSpPr>
          <p:nvPr/>
        </p:nvSpPr>
        <p:spPr>
          <a:xfrm>
            <a:off x="4364153" y="5416062"/>
            <a:ext cx="6034216" cy="1085641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Silvia Menichetti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Direzione Edilizia e Territorio – ANCE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menichettis@ance.it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C2C83EA-87A2-2A35-1457-05BFD39C4E95}"/>
              </a:ext>
            </a:extLst>
          </p:cNvPr>
          <p:cNvGrpSpPr/>
          <p:nvPr/>
        </p:nvGrpSpPr>
        <p:grpSpPr>
          <a:xfrm>
            <a:off x="4597400" y="356297"/>
            <a:ext cx="2692400" cy="729344"/>
            <a:chOff x="2751545" y="382104"/>
            <a:chExt cx="2123109" cy="541020"/>
          </a:xfrm>
        </p:grpSpPr>
        <p:pic>
          <p:nvPicPr>
            <p:cNvPr id="19" name="object 5">
              <a:extLst>
                <a:ext uri="{FF2B5EF4-FFF2-40B4-BE49-F238E27FC236}">
                  <a16:creationId xmlns:a16="http://schemas.microsoft.com/office/drawing/2014/main" id="{E2372291-8827-EF31-B5E0-4FD226BC20C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1576" y="450782"/>
              <a:ext cx="1343078" cy="200162"/>
            </a:xfrm>
            <a:prstGeom prst="rect">
              <a:avLst/>
            </a:prstGeom>
          </p:spPr>
        </p:pic>
        <p:pic>
          <p:nvPicPr>
            <p:cNvPr id="20" name="object 6">
              <a:extLst>
                <a:ext uri="{FF2B5EF4-FFF2-40B4-BE49-F238E27FC236}">
                  <a16:creationId xmlns:a16="http://schemas.microsoft.com/office/drawing/2014/main" id="{B01BC35D-B209-5AD5-F14B-414CE4294C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1545" y="449267"/>
              <a:ext cx="319139" cy="202971"/>
            </a:xfrm>
            <a:prstGeom prst="rect">
              <a:avLst/>
            </a:prstGeom>
          </p:spPr>
        </p:pic>
        <p:pic>
          <p:nvPicPr>
            <p:cNvPr id="21" name="object 7">
              <a:extLst>
                <a:ext uri="{FF2B5EF4-FFF2-40B4-BE49-F238E27FC236}">
                  <a16:creationId xmlns:a16="http://schemas.microsoft.com/office/drawing/2014/main" id="{B67A53A1-995D-15B1-F128-EA17EFF3511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2780" y="447555"/>
              <a:ext cx="134404" cy="206425"/>
            </a:xfrm>
            <a:prstGeom prst="rect">
              <a:avLst/>
            </a:prstGeom>
          </p:spPr>
        </p:pic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90FFA9FD-DA5B-465F-048C-F95698B1F48B}"/>
                </a:ext>
              </a:extLst>
            </p:cNvPr>
            <p:cNvSpPr/>
            <p:nvPr/>
          </p:nvSpPr>
          <p:spPr>
            <a:xfrm>
              <a:off x="3263608" y="382104"/>
              <a:ext cx="204470" cy="541020"/>
            </a:xfrm>
            <a:custGeom>
              <a:avLst/>
              <a:gdLst/>
              <a:ahLst/>
              <a:cxnLst/>
              <a:rect l="l" t="t" r="r" b="b"/>
              <a:pathLst>
                <a:path w="204470" h="541019">
                  <a:moveTo>
                    <a:pt x="120332" y="66941"/>
                  </a:moveTo>
                  <a:lnTo>
                    <a:pt x="0" y="66941"/>
                  </a:lnTo>
                  <a:lnTo>
                    <a:pt x="0" y="102501"/>
                  </a:lnTo>
                  <a:lnTo>
                    <a:pt x="0" y="150761"/>
                  </a:lnTo>
                  <a:lnTo>
                    <a:pt x="0" y="185051"/>
                  </a:lnTo>
                  <a:lnTo>
                    <a:pt x="0" y="234581"/>
                  </a:lnTo>
                  <a:lnTo>
                    <a:pt x="0" y="270141"/>
                  </a:lnTo>
                  <a:lnTo>
                    <a:pt x="120332" y="270141"/>
                  </a:lnTo>
                  <a:lnTo>
                    <a:pt x="120332" y="234581"/>
                  </a:lnTo>
                  <a:lnTo>
                    <a:pt x="35674" y="234581"/>
                  </a:lnTo>
                  <a:lnTo>
                    <a:pt x="35674" y="185051"/>
                  </a:lnTo>
                  <a:lnTo>
                    <a:pt x="107746" y="185051"/>
                  </a:lnTo>
                  <a:lnTo>
                    <a:pt x="107746" y="150761"/>
                  </a:lnTo>
                  <a:lnTo>
                    <a:pt x="35674" y="150761"/>
                  </a:lnTo>
                  <a:lnTo>
                    <a:pt x="35674" y="102501"/>
                  </a:lnTo>
                  <a:lnTo>
                    <a:pt x="120332" y="102501"/>
                  </a:lnTo>
                  <a:lnTo>
                    <a:pt x="120332" y="66941"/>
                  </a:lnTo>
                  <a:close/>
                </a:path>
                <a:path w="204470" h="541019">
                  <a:moveTo>
                    <a:pt x="204177" y="0"/>
                  </a:moveTo>
                  <a:lnTo>
                    <a:pt x="187312" y="0"/>
                  </a:lnTo>
                  <a:lnTo>
                    <a:pt x="187312" y="540804"/>
                  </a:lnTo>
                  <a:lnTo>
                    <a:pt x="204177" y="540804"/>
                  </a:lnTo>
                  <a:lnTo>
                    <a:pt x="204177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8053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9752655-72F7-26B4-5DA5-07E2346C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88" y="2945885"/>
            <a:ext cx="5604806" cy="3116551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>
                <a:solidFill>
                  <a:schemeClr val="bg1"/>
                </a:solidFill>
              </a:rPr>
              <a:t>INTRODU-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IL PACCHETTO DI GARANZIE PER LE VENDITE IN COSTRUZIONE: FINALITÀ E IRRINUNCIABILITÀ DELLE TUTELE</a:t>
            </a:r>
            <a:br>
              <a:rPr lang="it-IT" b="1" dirty="0">
                <a:solidFill>
                  <a:schemeClr val="tx2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6D77A1A7-7876-7DF9-AF3A-C47588011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638" r="6638"/>
          <a:stretch/>
        </p:blipFill>
        <p:spPr/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A2D1EE3-10BA-7879-1DC3-ACF7D44361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50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583FA35-FA30-7749-F4BE-55607E32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826" y="415875"/>
            <a:ext cx="10122632" cy="652054"/>
          </a:xfrm>
          <a:solidFill>
            <a:schemeClr val="accent1"/>
          </a:solidFill>
        </p:spPr>
        <p:txBody>
          <a:bodyPr/>
          <a:lstStyle/>
          <a:p>
            <a:r>
              <a:rPr lang="it-IT" sz="4400" b="1" dirty="0">
                <a:solidFill>
                  <a:schemeClr val="bg1"/>
                </a:solidFill>
              </a:rPr>
              <a:t>FINALITA’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EEDD95-89DE-E64A-701E-BD4BBD0187B2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391F72FE-06E4-F5CE-5836-933A9656EF73}"/>
              </a:ext>
            </a:extLst>
          </p:cNvPr>
          <p:cNvSpPr txBox="1"/>
          <p:nvPr/>
        </p:nvSpPr>
        <p:spPr>
          <a:xfrm>
            <a:off x="995204" y="2000008"/>
            <a:ext cx="2360300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10" dirty="0">
                <a:solidFill>
                  <a:srgbClr val="103676"/>
                </a:solidFill>
                <a:latin typeface="Calibri"/>
                <a:cs typeface="Calibri"/>
              </a:rPr>
              <a:t>Preliminare con contenuto minimo garantito</a:t>
            </a:r>
            <a:endParaRPr sz="2000" dirty="0">
              <a:latin typeface="Calibri"/>
              <a:cs typeface="Calibri"/>
            </a:endParaRPr>
          </a:p>
          <a:p>
            <a:pPr marL="73025">
              <a:lnSpc>
                <a:spcPct val="100000"/>
              </a:lnSpc>
              <a:spcBef>
                <a:spcPts val="71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0314210-4C86-3BC1-1853-E4ACDEEED8A1}"/>
              </a:ext>
            </a:extLst>
          </p:cNvPr>
          <p:cNvSpPr/>
          <p:nvPr/>
        </p:nvSpPr>
        <p:spPr>
          <a:xfrm>
            <a:off x="992724" y="3088946"/>
            <a:ext cx="2494198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garantire</a:t>
            </a:r>
            <a:r>
              <a:rPr lang="it-IT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 </a:t>
            </a:r>
          </a:p>
          <a:p>
            <a:pPr algn="ctr"/>
            <a:endParaRPr lang="it-IT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Meiryo UI" panose="020B0604030504040204" pitchFamily="34" charset="-128"/>
            </a:endParaRPr>
          </a:p>
          <a:p>
            <a:r>
              <a:rPr lang="it-IT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all’acquirente (persona fisica) di avere una descrizione chiara e completa del  bene immobile che intende acquistare e degli obblighi assunti dal costruttore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C7BCB60-03D5-7C97-B8EC-1EBFC1735E34}"/>
              </a:ext>
            </a:extLst>
          </p:cNvPr>
          <p:cNvSpPr/>
          <p:nvPr/>
        </p:nvSpPr>
        <p:spPr>
          <a:xfrm>
            <a:off x="4402212" y="3084609"/>
            <a:ext cx="2494198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34" charset="-128"/>
              </a:rPr>
              <a:t>rafforzare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34" charset="-128"/>
              </a:rPr>
              <a:t> </a:t>
            </a:r>
          </a:p>
          <a:p>
            <a:pPr algn="ctr"/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34" charset="-128"/>
            </a:endParaRPr>
          </a:p>
          <a:p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34" charset="-128"/>
              </a:rPr>
              <a:t>la posizione dell’Acquirente garantendogli che, in caso di sopravvenuta “</a:t>
            </a:r>
            <a:r>
              <a:rPr lang="it-IT" sz="1600" i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34" charset="-128"/>
              </a:rPr>
              <a:t>Situazione di Crisi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34" charset="-128"/>
              </a:rPr>
              <a:t>” del costruttore (prima della consegna) possa vedersi restituiti gli importi versati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85549204-83CB-8827-30D2-CD30E3FE4EBA}"/>
              </a:ext>
            </a:extLst>
          </p:cNvPr>
          <p:cNvSpPr/>
          <p:nvPr/>
        </p:nvSpPr>
        <p:spPr>
          <a:xfrm>
            <a:off x="7809220" y="3084610"/>
            <a:ext cx="2375464" cy="2940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34" charset="-128"/>
              </a:rPr>
              <a:t>assicurare</a:t>
            </a:r>
          </a:p>
          <a:p>
            <a:pPr algn="ctr"/>
            <a:endParaRPr lang="it-IT" sz="1600" b="1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34" charset="-128"/>
            </a:endParaRPr>
          </a:p>
          <a:p>
            <a:r>
              <a:rPr lang="it-IT" sz="16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34" charset="-128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34" charset="-128"/>
              </a:rPr>
              <a:t>il risarcimento degli eventuali danni che all’immobile e a terzi</a:t>
            </a:r>
          </a:p>
        </p:txBody>
      </p:sp>
      <p:grpSp>
        <p:nvGrpSpPr>
          <p:cNvPr id="29" name="object 9">
            <a:extLst>
              <a:ext uri="{FF2B5EF4-FFF2-40B4-BE49-F238E27FC236}">
                <a16:creationId xmlns:a16="http://schemas.microsoft.com/office/drawing/2014/main" id="{9F895EEE-129C-03C9-E72C-C972B26F0C1F}"/>
              </a:ext>
            </a:extLst>
          </p:cNvPr>
          <p:cNvGrpSpPr/>
          <p:nvPr/>
        </p:nvGrpSpPr>
        <p:grpSpPr>
          <a:xfrm>
            <a:off x="887175" y="3062454"/>
            <a:ext cx="2599747" cy="296284"/>
            <a:chOff x="618743" y="3043427"/>
            <a:chExt cx="1959610" cy="220979"/>
          </a:xfrm>
        </p:grpSpPr>
        <p:sp>
          <p:nvSpPr>
            <p:cNvPr id="30" name="object 10">
              <a:extLst>
                <a:ext uri="{FF2B5EF4-FFF2-40B4-BE49-F238E27FC236}">
                  <a16:creationId xmlns:a16="http://schemas.microsoft.com/office/drawing/2014/main" id="{793468EA-F7EB-85C5-A81C-FCE46094CF87}"/>
                </a:ext>
              </a:extLst>
            </p:cNvPr>
            <p:cNvSpPr/>
            <p:nvPr/>
          </p:nvSpPr>
          <p:spPr>
            <a:xfrm>
              <a:off x="630173" y="3155441"/>
              <a:ext cx="1948180" cy="0"/>
            </a:xfrm>
            <a:custGeom>
              <a:avLst/>
              <a:gdLst/>
              <a:ahLst/>
              <a:cxnLst/>
              <a:rect l="l" t="t" r="r" b="b"/>
              <a:pathLst>
                <a:path w="1948180">
                  <a:moveTo>
                    <a:pt x="0" y="0"/>
                  </a:moveTo>
                  <a:lnTo>
                    <a:pt x="1947671" y="0"/>
                  </a:lnTo>
                </a:path>
              </a:pathLst>
            </a:custGeom>
            <a:ln w="19049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11">
              <a:extLst>
                <a:ext uri="{FF2B5EF4-FFF2-40B4-BE49-F238E27FC236}">
                  <a16:creationId xmlns:a16="http://schemas.microsoft.com/office/drawing/2014/main" id="{B17256DF-D01E-A7ED-9C0E-2D3FAC3DC73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743" y="3043427"/>
              <a:ext cx="220979" cy="220979"/>
            </a:xfrm>
            <a:prstGeom prst="rect">
              <a:avLst/>
            </a:prstGeom>
          </p:spPr>
        </p:pic>
      </p:grpSp>
      <p:grpSp>
        <p:nvGrpSpPr>
          <p:cNvPr id="32" name="object 9">
            <a:extLst>
              <a:ext uri="{FF2B5EF4-FFF2-40B4-BE49-F238E27FC236}">
                <a16:creationId xmlns:a16="http://schemas.microsoft.com/office/drawing/2014/main" id="{779A3E6E-7C06-4EF7-732E-89802D33B6BD}"/>
              </a:ext>
            </a:extLst>
          </p:cNvPr>
          <p:cNvGrpSpPr/>
          <p:nvPr/>
        </p:nvGrpSpPr>
        <p:grpSpPr>
          <a:xfrm>
            <a:off x="4282488" y="3084609"/>
            <a:ext cx="2599747" cy="296284"/>
            <a:chOff x="618743" y="3043427"/>
            <a:chExt cx="1959610" cy="220979"/>
          </a:xfrm>
        </p:grpSpPr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BB1A2D10-000C-62F3-EAC7-B413FEF2D4AF}"/>
                </a:ext>
              </a:extLst>
            </p:cNvPr>
            <p:cNvSpPr/>
            <p:nvPr/>
          </p:nvSpPr>
          <p:spPr>
            <a:xfrm>
              <a:off x="630173" y="3155441"/>
              <a:ext cx="1948180" cy="0"/>
            </a:xfrm>
            <a:custGeom>
              <a:avLst/>
              <a:gdLst/>
              <a:ahLst/>
              <a:cxnLst/>
              <a:rect l="l" t="t" r="r" b="b"/>
              <a:pathLst>
                <a:path w="1948180">
                  <a:moveTo>
                    <a:pt x="0" y="0"/>
                  </a:moveTo>
                  <a:lnTo>
                    <a:pt x="1947671" y="0"/>
                  </a:lnTo>
                </a:path>
              </a:pathLst>
            </a:custGeom>
            <a:ln w="19049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1">
              <a:extLst>
                <a:ext uri="{FF2B5EF4-FFF2-40B4-BE49-F238E27FC236}">
                  <a16:creationId xmlns:a16="http://schemas.microsoft.com/office/drawing/2014/main" id="{C27A1F08-5FFC-3EF0-DAC1-0822A80651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743" y="3043427"/>
              <a:ext cx="220979" cy="220979"/>
            </a:xfrm>
            <a:prstGeom prst="rect">
              <a:avLst/>
            </a:prstGeom>
          </p:spPr>
        </p:pic>
      </p:grpSp>
      <p:pic>
        <p:nvPicPr>
          <p:cNvPr id="36" name="Elemento grafico 35" descr="Elenco di controllo con riempimento a tinta unita">
            <a:extLst>
              <a:ext uri="{FF2B5EF4-FFF2-40B4-BE49-F238E27FC236}">
                <a16:creationId xmlns:a16="http://schemas.microsoft.com/office/drawing/2014/main" id="{AFCCA624-9E3A-2D66-9474-E76BD45F1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339" y="1361947"/>
            <a:ext cx="636017" cy="636017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C78CC61C-AB49-46AC-CE7E-AB467BC12402}"/>
              </a:ext>
            </a:extLst>
          </p:cNvPr>
          <p:cNvSpPr txBox="1"/>
          <p:nvPr/>
        </p:nvSpPr>
        <p:spPr>
          <a:xfrm>
            <a:off x="7809220" y="2075791"/>
            <a:ext cx="2360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10" dirty="0">
                <a:solidFill>
                  <a:srgbClr val="103676"/>
                </a:solidFill>
                <a:latin typeface="Calibri"/>
                <a:cs typeface="Calibri"/>
              </a:rPr>
              <a:t>Polizza decennale postuma</a:t>
            </a:r>
            <a:endParaRPr sz="2000" spc="-10" dirty="0">
              <a:solidFill>
                <a:srgbClr val="103676"/>
              </a:solidFill>
              <a:latin typeface="Calibri"/>
              <a:cs typeface="Calibri"/>
            </a:endParaRPr>
          </a:p>
        </p:txBody>
      </p:sp>
      <p:pic>
        <p:nvPicPr>
          <p:cNvPr id="41" name="Elemento grafico 40" descr="Prestito contorno">
            <a:extLst>
              <a:ext uri="{FF2B5EF4-FFF2-40B4-BE49-F238E27FC236}">
                <a16:creationId xmlns:a16="http://schemas.microsoft.com/office/drawing/2014/main" id="{2583C97E-62A9-3E59-7D29-93E9DFA21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6130" y="1368128"/>
            <a:ext cx="636017" cy="659464"/>
          </a:xfrm>
          <a:prstGeom prst="rect">
            <a:avLst/>
          </a:prstGeom>
        </p:spPr>
      </p:pic>
      <p:sp>
        <p:nvSpPr>
          <p:cNvPr id="42" name="object 25">
            <a:extLst>
              <a:ext uri="{FF2B5EF4-FFF2-40B4-BE49-F238E27FC236}">
                <a16:creationId xmlns:a16="http://schemas.microsoft.com/office/drawing/2014/main" id="{836DE3A1-E724-2F22-81F5-B48C80659853}"/>
              </a:ext>
            </a:extLst>
          </p:cNvPr>
          <p:cNvSpPr txBox="1"/>
          <p:nvPr/>
        </p:nvSpPr>
        <p:spPr>
          <a:xfrm>
            <a:off x="4402212" y="2000008"/>
            <a:ext cx="2360300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spc="-10" dirty="0">
                <a:solidFill>
                  <a:srgbClr val="103676"/>
                </a:solidFill>
                <a:latin typeface="Calibri"/>
                <a:cs typeface="Calibri"/>
              </a:rPr>
              <a:t>Fideiussione a garanzia delle somme versate dall’acquirente</a:t>
            </a:r>
            <a:endParaRPr sz="2000" dirty="0">
              <a:latin typeface="Calibri"/>
              <a:cs typeface="Calibri"/>
            </a:endParaRPr>
          </a:p>
          <a:p>
            <a:pPr marL="73025">
              <a:lnSpc>
                <a:spcPct val="100000"/>
              </a:lnSpc>
              <a:spcBef>
                <a:spcPts val="715"/>
              </a:spcBef>
            </a:pPr>
            <a:endParaRPr sz="1200" dirty="0">
              <a:latin typeface="Calibri"/>
              <a:cs typeface="Calibri"/>
            </a:endParaRPr>
          </a:p>
        </p:txBody>
      </p:sp>
      <p:pic>
        <p:nvPicPr>
          <p:cNvPr id="44" name="Elemento grafico 43" descr="Lavoro in remoto contorno">
            <a:extLst>
              <a:ext uri="{FF2B5EF4-FFF2-40B4-BE49-F238E27FC236}">
                <a16:creationId xmlns:a16="http://schemas.microsoft.com/office/drawing/2014/main" id="{28373A9F-791C-CA72-87E1-3313177ED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86562" y="1335171"/>
            <a:ext cx="740619" cy="740619"/>
          </a:xfrm>
          <a:prstGeom prst="rect">
            <a:avLst/>
          </a:prstGeom>
        </p:spPr>
      </p:pic>
      <p:grpSp>
        <p:nvGrpSpPr>
          <p:cNvPr id="45" name="object 9">
            <a:extLst>
              <a:ext uri="{FF2B5EF4-FFF2-40B4-BE49-F238E27FC236}">
                <a16:creationId xmlns:a16="http://schemas.microsoft.com/office/drawing/2014/main" id="{43BF16A2-DB21-DB67-73AC-A50A003CADE3}"/>
              </a:ext>
            </a:extLst>
          </p:cNvPr>
          <p:cNvGrpSpPr/>
          <p:nvPr/>
        </p:nvGrpSpPr>
        <p:grpSpPr>
          <a:xfrm>
            <a:off x="7697079" y="3084609"/>
            <a:ext cx="2494198" cy="296284"/>
            <a:chOff x="618743" y="3043427"/>
            <a:chExt cx="1959610" cy="220979"/>
          </a:xfrm>
        </p:grpSpPr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562653EE-45FF-4417-37FF-1595BA7C00A0}"/>
                </a:ext>
              </a:extLst>
            </p:cNvPr>
            <p:cNvSpPr/>
            <p:nvPr/>
          </p:nvSpPr>
          <p:spPr>
            <a:xfrm>
              <a:off x="630173" y="3155441"/>
              <a:ext cx="1948180" cy="0"/>
            </a:xfrm>
            <a:custGeom>
              <a:avLst/>
              <a:gdLst/>
              <a:ahLst/>
              <a:cxnLst/>
              <a:rect l="l" t="t" r="r" b="b"/>
              <a:pathLst>
                <a:path w="1948180">
                  <a:moveTo>
                    <a:pt x="0" y="0"/>
                  </a:moveTo>
                  <a:lnTo>
                    <a:pt x="1947671" y="0"/>
                  </a:lnTo>
                </a:path>
              </a:pathLst>
            </a:custGeom>
            <a:ln w="19049">
              <a:solidFill>
                <a:srgbClr val="103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11">
              <a:extLst>
                <a:ext uri="{FF2B5EF4-FFF2-40B4-BE49-F238E27FC236}">
                  <a16:creationId xmlns:a16="http://schemas.microsoft.com/office/drawing/2014/main" id="{20D68806-A612-9184-C5EE-53D9B839E9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743" y="3043427"/>
              <a:ext cx="220979" cy="220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23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D41BA326-2A4F-035F-A22D-9CC15F1FA24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5887378"/>
              </p:ext>
            </p:extLst>
          </p:nvPr>
        </p:nvGraphicFramePr>
        <p:xfrm>
          <a:off x="2843868" y="515839"/>
          <a:ext cx="8208627" cy="561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oogle Shape;13593;p91">
            <a:extLst>
              <a:ext uri="{FF2B5EF4-FFF2-40B4-BE49-F238E27FC236}">
                <a16:creationId xmlns:a16="http://schemas.microsoft.com/office/drawing/2014/main" id="{3CDF003F-A852-5F15-06D5-D0EFC5685267}"/>
              </a:ext>
            </a:extLst>
          </p:cNvPr>
          <p:cNvGrpSpPr/>
          <p:nvPr/>
        </p:nvGrpSpPr>
        <p:grpSpPr>
          <a:xfrm>
            <a:off x="209726" y="515839"/>
            <a:ext cx="2346121" cy="5280954"/>
            <a:chOff x="1628353" y="3255102"/>
            <a:chExt cx="954165" cy="1146069"/>
          </a:xfrm>
        </p:grpSpPr>
        <p:sp>
          <p:nvSpPr>
            <p:cNvPr id="4" name="Google Shape;13594;p91">
              <a:extLst>
                <a:ext uri="{FF2B5EF4-FFF2-40B4-BE49-F238E27FC236}">
                  <a16:creationId xmlns:a16="http://schemas.microsoft.com/office/drawing/2014/main" id="{AB498E22-8BB9-0A78-0D5C-654E473D9D3E}"/>
                </a:ext>
              </a:extLst>
            </p:cNvPr>
            <p:cNvSpPr/>
            <p:nvPr/>
          </p:nvSpPr>
          <p:spPr>
            <a:xfrm>
              <a:off x="1628353" y="3255102"/>
              <a:ext cx="954165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3595;p91">
              <a:extLst>
                <a:ext uri="{FF2B5EF4-FFF2-40B4-BE49-F238E27FC236}">
                  <a16:creationId xmlns:a16="http://schemas.microsoft.com/office/drawing/2014/main" id="{BBFC5CF2-C2C0-E70E-8EF2-ABD0129D988E}"/>
                </a:ext>
              </a:extLst>
            </p:cNvPr>
            <p:cNvSpPr/>
            <p:nvPr/>
          </p:nvSpPr>
          <p:spPr>
            <a:xfrm>
              <a:off x="1682187" y="4053603"/>
              <a:ext cx="764021" cy="31941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28CAF7-8A03-1586-89E3-2BE5100F5C01}"/>
              </a:ext>
            </a:extLst>
          </p:cNvPr>
          <p:cNvSpPr txBox="1"/>
          <p:nvPr/>
        </p:nvSpPr>
        <p:spPr>
          <a:xfrm>
            <a:off x="342095" y="4497528"/>
            <a:ext cx="187859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400" b="1" dirty="0"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Il D. Lgs. 14/2019</a:t>
            </a:r>
            <a:r>
              <a:rPr lang="it-IT" sz="1400" dirty="0"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  </a:t>
            </a:r>
            <a:r>
              <a:rPr lang="it-IT" sz="1400" b="1" dirty="0"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ha ampliato</a:t>
            </a:r>
            <a:r>
              <a:rPr lang="it-IT" sz="1400" dirty="0">
                <a:effectLst/>
                <a:latin typeface="Calibri" panose="020F0502020204030204" pitchFamily="34" charset="0"/>
                <a:ea typeface="Meiryo UI" panose="020B0604030504040204" pitchFamily="34" charset="-128"/>
              </a:rPr>
              <a:t> la disciplina di tutela a favore degli acquirenti di immobili da costruire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19E457-00DC-1D15-2F92-2BC313B7DC61}"/>
              </a:ext>
            </a:extLst>
          </p:cNvPr>
          <p:cNvSpPr txBox="1"/>
          <p:nvPr/>
        </p:nvSpPr>
        <p:spPr>
          <a:xfrm>
            <a:off x="738231" y="6185436"/>
            <a:ext cx="10231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Le modifiche introdotte riguardano </a:t>
            </a:r>
            <a:r>
              <a:rPr lang="it-IT" sz="1500" b="1" dirty="0">
                <a:solidFill>
                  <a:schemeClr val="accent2"/>
                </a:solidFill>
              </a:rPr>
              <a:t>i contratti aventi ad oggetto immobili da costruire per i quali il titolo abilitativo edilizio sia stato richiesto o presentato successivamente alla data di entrata in vigore del decreto </a:t>
            </a:r>
            <a:r>
              <a:rPr lang="it-IT" sz="1500" dirty="0">
                <a:solidFill>
                  <a:schemeClr val="accent1"/>
                </a:solidFill>
              </a:rPr>
              <a:t>[16 marzo 2019]</a:t>
            </a:r>
          </a:p>
        </p:txBody>
      </p:sp>
      <p:pic>
        <p:nvPicPr>
          <p:cNvPr id="11" name="Elemento grafico 10" descr="Calendario giornaliero contorno">
            <a:extLst>
              <a:ext uri="{FF2B5EF4-FFF2-40B4-BE49-F238E27FC236}">
                <a16:creationId xmlns:a16="http://schemas.microsoft.com/office/drawing/2014/main" id="{E21A8164-5EC4-E38D-299E-7E9F85AAF3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6135018"/>
            <a:ext cx="738231" cy="6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3FC30B6-2342-01D4-093A-9D5DF25E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81" y="0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IRRINUNCIABILITA’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C66C3EF-1E88-CF44-462C-E620A4276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574" y="2761674"/>
            <a:ext cx="3744056" cy="3094840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2800" b="1" dirty="0">
                <a:solidFill>
                  <a:srgbClr val="730E00"/>
                </a:solidFill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l’acquirente non può rinunciare alle garanzie</a:t>
            </a:r>
            <a:r>
              <a:rPr lang="it-IT" sz="2800" dirty="0">
                <a:solidFill>
                  <a:srgbClr val="730E00"/>
                </a:solidFill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 previste dal D.Lgs.122/2005</a:t>
            </a:r>
          </a:p>
          <a:p>
            <a:r>
              <a:rPr lang="it-IT" sz="2800" b="1" dirty="0">
                <a:solidFill>
                  <a:srgbClr val="730E00"/>
                </a:solidFill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ogni clausola contraria è nulla</a:t>
            </a:r>
            <a:r>
              <a:rPr lang="it-IT" sz="2800" dirty="0">
                <a:solidFill>
                  <a:srgbClr val="730E00"/>
                </a:solidFill>
                <a:effectLst/>
                <a:latin typeface="Calibri" panose="020F0502020204030204" pitchFamily="34" charset="0"/>
                <a:ea typeface="Meiryo UI" panose="020B0604030504040204" pitchFamily="34" charset="-128"/>
                <a:cs typeface="Calibri" panose="020F0502020204030204" pitchFamily="34" charset="0"/>
              </a:rPr>
              <a:t> e deve intendersi come non apposta</a:t>
            </a:r>
          </a:p>
          <a:p>
            <a:endParaRPr lang="en-US" sz="2800" dirty="0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03F08C45-316E-E29F-1963-5632F675FD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427" r="30620" b="-1"/>
          <a:stretch/>
        </p:blipFill>
        <p:spPr>
          <a:xfrm>
            <a:off x="6347341" y="10"/>
            <a:ext cx="5843136" cy="657516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992BE33-DFEA-9F81-F9B7-3806F7B8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9A01C0A-2BB6-49E7-91A3-DCB9F9F59583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117F66-A3AA-A99F-515F-1889A9D30A31}"/>
              </a:ext>
            </a:extLst>
          </p:cNvPr>
          <p:cNvSpPr txBox="1"/>
          <p:nvPr/>
        </p:nvSpPr>
        <p:spPr>
          <a:xfrm>
            <a:off x="1155147" y="5937586"/>
            <a:ext cx="537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IL CASO RISOLTO</a:t>
            </a:r>
            <a:r>
              <a:rPr lang="it-IT" sz="2000" dirty="0"/>
              <a:t>: ammessa la consegna tardiva della Fideiussione</a:t>
            </a:r>
          </a:p>
        </p:txBody>
      </p:sp>
      <p:pic>
        <p:nvPicPr>
          <p:cNvPr id="11" name="Elemento grafico 10" descr="Martelletto con riempimento a tinta unita">
            <a:extLst>
              <a:ext uri="{FF2B5EF4-FFF2-40B4-BE49-F238E27FC236}">
                <a16:creationId xmlns:a16="http://schemas.microsoft.com/office/drawing/2014/main" id="{0B5AFDB1-25A2-5836-5417-836193777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408" y="5937586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5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3E19BC3F-7157-2EDF-DC4A-A9CD63EC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60C6501-1CE5-761C-3202-AC217AF8302A}"/>
              </a:ext>
            </a:extLst>
          </p:cNvPr>
          <p:cNvSpPr/>
          <p:nvPr/>
        </p:nvSpPr>
        <p:spPr>
          <a:xfrm>
            <a:off x="2046514" y="1300842"/>
            <a:ext cx="7935686" cy="315685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SPECIALE DISCIPLINA DI TUTELA DEGLI ACQUIRENTI 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NON SI APPLICA AD OGNI CONTRATTO 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AVENTE PER OGGETTO UN FABBRICATO DA COSTRUIRE O IN CORSO DI COSTRUZIONE, 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 SOLO SE RICORRONO TUTTI I PRESUPPOSTI</a:t>
            </a: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SOGGETTIVI</a:t>
            </a:r>
            <a:r>
              <a:rPr lang="it-IT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– </a:t>
            </a:r>
            <a:r>
              <a:rPr lang="it-IT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OGGETTIVI - CONTRATTUALI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A0BB4D6-EE8F-650A-A00F-F682BFD797FB}"/>
              </a:ext>
            </a:extLst>
          </p:cNvPr>
          <p:cNvSpPr/>
          <p:nvPr/>
        </p:nvSpPr>
        <p:spPr>
          <a:xfrm>
            <a:off x="3423557" y="4457700"/>
            <a:ext cx="261257" cy="24002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1D09020-0273-2D92-8703-10DC05AF8334}"/>
              </a:ext>
            </a:extLst>
          </p:cNvPr>
          <p:cNvSpPr/>
          <p:nvPr/>
        </p:nvSpPr>
        <p:spPr>
          <a:xfrm>
            <a:off x="7747000" y="4457700"/>
            <a:ext cx="261257" cy="24002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 descr="Immagine che contiene cerchio&#10;&#10;Descrizione generata automaticamente">
            <a:extLst>
              <a:ext uri="{FF2B5EF4-FFF2-40B4-BE49-F238E27FC236}">
                <a16:creationId xmlns:a16="http://schemas.microsoft.com/office/drawing/2014/main" id="{B8642A8D-D3B3-541F-554E-416D0BAAF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8" y="2328182"/>
            <a:ext cx="1291318" cy="12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2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9752655-72F7-26B4-5DA5-07E2346C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45" y="3239799"/>
            <a:ext cx="5604806" cy="1128519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dirty="0">
                <a:solidFill>
                  <a:schemeClr val="bg1"/>
                </a:solidFill>
              </a:rPr>
              <a:t>INTRODU-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CHI SONO I SOGGETTI GARANTITI?</a:t>
            </a:r>
            <a:br>
              <a:rPr lang="it-IT" b="1" dirty="0">
                <a:solidFill>
                  <a:schemeClr val="tx2"/>
                </a:solidFill>
              </a:rPr>
            </a:br>
            <a:br>
              <a:rPr lang="it-IT" b="1" dirty="0">
                <a:solidFill>
                  <a:schemeClr val="tx2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6D77A1A7-7876-7DF9-AF3A-C47588011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638" r="6638"/>
          <a:stretch/>
        </p:blipFill>
        <p:spPr/>
      </p:pic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A2D1EE3-10BA-7879-1DC3-ACF7D44361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9A01C0A-2BB6-49E7-91A3-DCB9F9F59583}" type="slidenum">
              <a:rPr lang="it-IT" smtClean="0"/>
              <a:pPr rtl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32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Immagine che contiene giocattolo, cartone animato, casa&#10;&#10;Descrizione generata automaticamente">
            <a:extLst>
              <a:ext uri="{FF2B5EF4-FFF2-40B4-BE49-F238E27FC236}">
                <a16:creationId xmlns:a16="http://schemas.microsoft.com/office/drawing/2014/main" id="{5902DB10-9989-28D3-A968-83993E8D6A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t="15408" b="15408"/>
          <a:stretch>
            <a:fillRect/>
          </a:stretch>
        </p:blipFill>
        <p:spPr>
          <a:xfrm>
            <a:off x="754136" y="2391221"/>
            <a:ext cx="4375150" cy="3026917"/>
          </a:xfr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71E2CF3-7696-B004-D863-419111DF6E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09A01C0A-2BB6-49E7-91A3-DCB9F9F59583}" type="slidenum">
              <a:rPr lang="it-IT" smtClean="0"/>
              <a:pPr rtl="0"/>
              <a:t>9</a:t>
            </a:fld>
            <a:endParaRPr lang="it-IT" dirty="0"/>
          </a:p>
        </p:txBody>
      </p:sp>
      <p:graphicFrame>
        <p:nvGraphicFramePr>
          <p:cNvPr id="11" name="Tabella 11">
            <a:extLst>
              <a:ext uri="{FF2B5EF4-FFF2-40B4-BE49-F238E27FC236}">
                <a16:creationId xmlns:a16="http://schemas.microsoft.com/office/drawing/2014/main" id="{E5BFF2D7-CCA6-A9A4-6718-2F4713A14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13266"/>
              </p:ext>
            </p:extLst>
          </p:nvPr>
        </p:nvGraphicFramePr>
        <p:xfrm>
          <a:off x="4909457" y="2479486"/>
          <a:ext cx="6165544" cy="3040209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788229">
                  <a:extLst>
                    <a:ext uri="{9D8B030D-6E8A-4147-A177-3AD203B41FA5}">
                      <a16:colId xmlns:a16="http://schemas.microsoft.com/office/drawing/2014/main" val="1561904041"/>
                    </a:ext>
                  </a:extLst>
                </a:gridCol>
                <a:gridCol w="2377315">
                  <a:extLst>
                    <a:ext uri="{9D8B030D-6E8A-4147-A177-3AD203B41FA5}">
                      <a16:colId xmlns:a16="http://schemas.microsoft.com/office/drawing/2014/main" val="4231728597"/>
                    </a:ext>
                  </a:extLst>
                </a:gridCol>
              </a:tblGrid>
              <a:tr h="1910123">
                <a:tc>
                  <a:txBody>
                    <a:bodyPr/>
                    <a:lstStyle/>
                    <a:p>
                      <a:r>
                        <a:rPr lang="it-IT" b="1" dirty="0"/>
                        <a:t>ACQUIRENTE PERSONA FISICA </a:t>
                      </a:r>
                    </a:p>
                    <a:p>
                      <a:r>
                        <a:rPr lang="it-IT" dirty="0"/>
                        <a:t>(tra cui i soci di cooperativa) che acquista per se o parente di primo grado</a:t>
                      </a:r>
                    </a:p>
                    <a:p>
                      <a:r>
                        <a:rPr lang="it-IT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anche la persona fisica che agisca nell'esercizio di impresa o professione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41905"/>
                  </a:ext>
                </a:extLst>
              </a:tr>
              <a:tr h="1028529">
                <a:tc>
                  <a:txBody>
                    <a:bodyPr/>
                    <a:lstStyle/>
                    <a:p>
                      <a:r>
                        <a:rPr lang="it-IT" b="1" dirty="0"/>
                        <a:t>ACQUIRENTE PERSONA GIURIDICA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74942"/>
                  </a:ext>
                </a:extLst>
              </a:tr>
            </a:tbl>
          </a:graphicData>
        </a:graphic>
      </p:graphicFrame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41790932-A598-9461-E647-B16E86C9A2FA}"/>
              </a:ext>
            </a:extLst>
          </p:cNvPr>
          <p:cNvSpPr/>
          <p:nvPr/>
        </p:nvSpPr>
        <p:spPr>
          <a:xfrm>
            <a:off x="8610600" y="4683850"/>
            <a:ext cx="359229" cy="35922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81177BB2-BA23-80B9-2C63-78381141EB35}"/>
              </a:ext>
            </a:extLst>
          </p:cNvPr>
          <p:cNvSpPr/>
          <p:nvPr/>
        </p:nvSpPr>
        <p:spPr>
          <a:xfrm>
            <a:off x="8577941" y="3099307"/>
            <a:ext cx="359229" cy="35922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74C8EA-4FA9-6AF7-5F0F-6837839346B7}"/>
              </a:ext>
            </a:extLst>
          </p:cNvPr>
          <p:cNvSpPr txBox="1"/>
          <p:nvPr/>
        </p:nvSpPr>
        <p:spPr>
          <a:xfrm>
            <a:off x="9064022" y="4540300"/>
            <a:ext cx="178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NON si applica il D. Lgs. 122/2005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7A861F1-151B-76AD-8448-3F68E1BB530C}"/>
              </a:ext>
            </a:extLst>
          </p:cNvPr>
          <p:cNvSpPr txBox="1"/>
          <p:nvPr/>
        </p:nvSpPr>
        <p:spPr>
          <a:xfrm>
            <a:off x="8806543" y="2955757"/>
            <a:ext cx="204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Si applica </a:t>
            </a:r>
          </a:p>
          <a:p>
            <a:pPr algn="ctr"/>
            <a:r>
              <a:rPr lang="it-IT" b="1" dirty="0"/>
              <a:t>il D. Lgs. 122/2005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9457904F-2737-1A35-6361-F4483AEC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401" y="311343"/>
            <a:ext cx="6714370" cy="1128519"/>
          </a:xfrm>
        </p:spPr>
        <p:txBody>
          <a:bodyPr/>
          <a:lstStyle/>
          <a:p>
            <a:r>
              <a:rPr lang="it-IT" sz="4400" dirty="0">
                <a:solidFill>
                  <a:schemeClr val="accent1"/>
                </a:solidFill>
              </a:rPr>
              <a:t>1° REQUISITO SOGGETTIVO</a:t>
            </a:r>
          </a:p>
        </p:txBody>
      </p:sp>
    </p:spTree>
    <p:extLst>
      <p:ext uri="{BB962C8B-B14F-4D97-AF65-F5344CB8AC3E}">
        <p14:creationId xmlns:p14="http://schemas.microsoft.com/office/powerpoint/2010/main" val="2144944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3666</TotalTime>
  <Words>2068</Words>
  <Application>Microsoft Office PowerPoint</Application>
  <PresentationFormat>Widescreen</PresentationFormat>
  <Paragraphs>262</Paragraphs>
  <Slides>28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Courier New</vt:lpstr>
      <vt:lpstr>Symbol</vt:lpstr>
      <vt:lpstr>TeXGyreHeros</vt:lpstr>
      <vt:lpstr>Times New Roman</vt:lpstr>
      <vt:lpstr>Wingdings</vt:lpstr>
      <vt:lpstr>Tema di Office</vt:lpstr>
      <vt:lpstr>Presentazione standard di PowerPoint</vt:lpstr>
      <vt:lpstr>Presentazione standard di PowerPoint</vt:lpstr>
      <vt:lpstr>INTRODU- IL PACCHETTO DI GARANZIE PER LE VENDITE IN COSTRUZIONE: FINALITÀ E IRRINUNCIABILITÀ DELLE TUTELE </vt:lpstr>
      <vt:lpstr>FINALITA’</vt:lpstr>
      <vt:lpstr>Presentazione standard di PowerPoint</vt:lpstr>
      <vt:lpstr>IRRINUNCIABILITA’</vt:lpstr>
      <vt:lpstr>Presentazione standard di PowerPoint</vt:lpstr>
      <vt:lpstr>INTRODU- CHI SONO I SOGGETTI GARANTITI?  </vt:lpstr>
      <vt:lpstr>1° REQUISITO SOGGETTIVO</vt:lpstr>
      <vt:lpstr>INTRODU- CHI È IL “COSTRUTTORE”?  </vt:lpstr>
      <vt:lpstr>Presentazione standard di PowerPoint</vt:lpstr>
      <vt:lpstr>INTRODU- COSA SI INTENDE PER “IMMOBILE DA COSTRUIRE” ?  </vt:lpstr>
      <vt:lpstr>Presentazione standard di PowerPoint</vt:lpstr>
      <vt:lpstr>Presentazione standard di PowerPoint</vt:lpstr>
      <vt:lpstr>INTRODU- I CONTENUTI OBBLIGATORI DEL CONTRATTO  PRELIMINARE </vt:lpstr>
      <vt:lpstr>Presentazione standard di PowerPoint</vt:lpstr>
      <vt:lpstr>I contenuti minimi  obbligatori del preliminare:</vt:lpstr>
      <vt:lpstr>Gli allegati al contratto: </vt:lpstr>
      <vt:lpstr>INTRODU- LA FIDEIUSSIONE E IL MODELLO STANDARD </vt:lpstr>
      <vt:lpstr>COSA GARANTISCE  LA FIDEIUSSIONE</vt:lpstr>
      <vt:lpstr>Presentazione standard di PowerPoint</vt:lpstr>
      <vt:lpstr>Presentazione standard di PowerPoint</vt:lpstr>
      <vt:lpstr>INTRODU- LA POLIZZA POSTUMA E IL MODELLO STANDARD   </vt:lpstr>
      <vt:lpstr>Presentazione standard di PowerPoint</vt:lpstr>
      <vt:lpstr>Presentazione standard di PowerPoint</vt:lpstr>
      <vt:lpstr>Presentazione standard di PowerPoint</vt:lpstr>
      <vt:lpstr>QUANDO SERVE IL MODELLO STANDARD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TITOLO</dc:title>
  <dc:creator>Menichetti Silvia</dc:creator>
  <cp:lastModifiedBy>Menichetti Silvia</cp:lastModifiedBy>
  <cp:revision>12</cp:revision>
  <dcterms:created xsi:type="dcterms:W3CDTF">2023-05-03T08:20:22Z</dcterms:created>
  <dcterms:modified xsi:type="dcterms:W3CDTF">2023-05-19T12:39:14Z</dcterms:modified>
</cp:coreProperties>
</file>