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8" r:id="rId4"/>
  </p:sldMasterIdLst>
  <p:notesMasterIdLst>
    <p:notesMasterId r:id="rId38"/>
  </p:notesMasterIdLst>
  <p:sldIdLst>
    <p:sldId id="1286" r:id="rId5"/>
    <p:sldId id="1287" r:id="rId6"/>
    <p:sldId id="262" r:id="rId7"/>
    <p:sldId id="256" r:id="rId8"/>
    <p:sldId id="257" r:id="rId9"/>
    <p:sldId id="258" r:id="rId10"/>
    <p:sldId id="259" r:id="rId11"/>
    <p:sldId id="260" r:id="rId12"/>
    <p:sldId id="261" r:id="rId13"/>
    <p:sldId id="1293" r:id="rId14"/>
    <p:sldId id="1294" r:id="rId15"/>
    <p:sldId id="1295" r:id="rId16"/>
    <p:sldId id="1296" r:id="rId17"/>
    <p:sldId id="1297" r:id="rId18"/>
    <p:sldId id="1283" r:id="rId19"/>
    <p:sldId id="1282" r:id="rId20"/>
    <p:sldId id="1275" r:id="rId21"/>
    <p:sldId id="1188" r:id="rId22"/>
    <p:sldId id="1214" r:id="rId23"/>
    <p:sldId id="1285" r:id="rId24"/>
    <p:sldId id="1258" r:id="rId25"/>
    <p:sldId id="1222" r:id="rId26"/>
    <p:sldId id="1230" r:id="rId27"/>
    <p:sldId id="1260" r:id="rId28"/>
    <p:sldId id="1269" r:id="rId29"/>
    <p:sldId id="1272" r:id="rId30"/>
    <p:sldId id="1264" r:id="rId31"/>
    <p:sldId id="1273" r:id="rId32"/>
    <p:sldId id="1274" r:id="rId33"/>
    <p:sldId id="1279" r:id="rId34"/>
    <p:sldId id="1276" r:id="rId35"/>
    <p:sldId id="1278" r:id="rId36"/>
    <p:sldId id="1224" r:id="rId37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8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3" autoAdjust="0"/>
    <p:restoredTop sz="94659" autoAdjust="0"/>
  </p:normalViewPr>
  <p:slideViewPr>
    <p:cSldViewPr>
      <p:cViewPr varScale="1">
        <p:scale>
          <a:sx n="83" d="100"/>
          <a:sy n="83" d="100"/>
        </p:scale>
        <p:origin x="1579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F953718-8330-46F2-9E79-3E3EEF633D0C}" type="datetimeFigureOut">
              <a:rPr lang="it-IT" smtClean="0"/>
              <a:pPr/>
              <a:t>17/07/2018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9009366-4F58-4426-A9DE-C1B0EC2BBE6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09366-4F58-4426-A9DE-C1B0EC2BBE6D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9588"/>
            <a:ext cx="3395663" cy="2546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032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9588"/>
            <a:ext cx="3395663" cy="2546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9633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9588"/>
            <a:ext cx="3395663" cy="2546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4475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9588"/>
            <a:ext cx="3395663" cy="2546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624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3873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9588"/>
            <a:ext cx="3395663" cy="2546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79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9588"/>
            <a:ext cx="3395663" cy="2546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887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9588"/>
            <a:ext cx="3395663" cy="2546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0253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9588"/>
            <a:ext cx="3395663" cy="2546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791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8870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9588"/>
            <a:ext cx="3395663" cy="2546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68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9588"/>
            <a:ext cx="3395663" cy="2546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1895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9588"/>
            <a:ext cx="3395663" cy="2546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4726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9588"/>
            <a:ext cx="3395663" cy="25463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159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8B73-63E9-404D-AACE-FA8E16736A7A}" type="datetime1">
              <a:rPr lang="it-IT" smtClean="0"/>
              <a:pPr/>
              <a:t>17/07/2018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6E962-DA83-45E7-B177-3B58A5F1F09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FACD-228A-4F52-AE35-3E2E289B92C5}" type="datetime1">
              <a:rPr lang="it-IT" smtClean="0"/>
              <a:pPr/>
              <a:t>17/07/2018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6E962-DA83-45E7-B177-3B58A5F1F09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0366C-554F-4AF5-9E3E-96B1B72A3E59}" type="datetime1">
              <a:rPr lang="it-IT" smtClean="0"/>
              <a:pPr/>
              <a:t>17/07/2018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6E962-DA83-45E7-B177-3B58A5F1F09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grayWhite">
          <a:xfrm>
            <a:off x="226066" y="228600"/>
            <a:ext cx="6400800" cy="6400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576073" y="2797255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27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3" y="2549676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05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invGray">
          <a:xfrm>
            <a:off x="578462" y="4637583"/>
            <a:ext cx="5758009" cy="522335"/>
          </a:xfrm>
        </p:spPr>
        <p:txBody>
          <a:bodyPr vert="horz" lIns="0" tIns="45720" rIns="0" bIns="45720" rtlCol="0" anchor="t">
            <a:normAutofit/>
          </a:bodyPr>
          <a:lstStyle>
            <a:lvl1pPr>
              <a:defRPr lang="en-US" sz="105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2100" smtClean="0"/>
            </a:lvl2pPr>
            <a:lvl3pPr>
              <a:defRPr lang="en-US" sz="1800" smtClean="0"/>
            </a:lvl3pPr>
            <a:lvl4pPr>
              <a:defRPr lang="en-US" sz="1500" smtClean="0"/>
            </a:lvl4pPr>
            <a:lvl5pPr>
              <a:defRPr lang="en-US" sz="1500"/>
            </a:lvl5pPr>
          </a:lstStyle>
          <a:p>
            <a:pPr lvl="0">
              <a:spcBef>
                <a:spcPct val="0"/>
              </a:spcBef>
              <a:buFont typeface="Arial"/>
            </a:pPr>
            <a:r>
              <a:rPr lang="en-US"/>
              <a:t>Click to edit Master text styles</a:t>
            </a:r>
          </a:p>
        </p:txBody>
      </p:sp>
      <p:pic>
        <p:nvPicPr>
          <p:cNvPr id="7" name="Picture 6" descr="ALLE_CMYK_V_Taglin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9133" y="441254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8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copy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blackWhite">
          <a:xfrm>
            <a:off x="226066" y="228600"/>
            <a:ext cx="6400800" cy="6400800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576073" y="2797255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27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3" y="2549676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05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invGray">
          <a:xfrm>
            <a:off x="578462" y="4637583"/>
            <a:ext cx="5758009" cy="522335"/>
          </a:xfrm>
        </p:spPr>
        <p:txBody>
          <a:bodyPr vert="horz" lIns="0" tIns="45720" rIns="0" bIns="45720" rtlCol="0" anchor="t">
            <a:normAutofit/>
          </a:bodyPr>
          <a:lstStyle>
            <a:lvl1pPr>
              <a:defRPr lang="en-US" sz="105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2100" smtClean="0"/>
            </a:lvl2pPr>
            <a:lvl3pPr>
              <a:defRPr lang="en-US" sz="1800" smtClean="0"/>
            </a:lvl3pPr>
            <a:lvl4pPr>
              <a:defRPr lang="en-US" sz="1500" smtClean="0"/>
            </a:lvl4pPr>
            <a:lvl5pPr>
              <a:defRPr lang="en-US" sz="1500"/>
            </a:lvl5pPr>
          </a:lstStyle>
          <a:p>
            <a:pPr lvl="0">
              <a:spcBef>
                <a:spcPct val="0"/>
              </a:spcBef>
              <a:buFont typeface="Arial"/>
            </a:pPr>
            <a:r>
              <a:rPr lang="en-US"/>
              <a:t>Click to edit Master text styles</a:t>
            </a:r>
          </a:p>
        </p:txBody>
      </p:sp>
      <p:sp>
        <p:nvSpPr>
          <p:cNvPr id="9" name="Text Box 6"/>
          <p:cNvSpPr txBox="1">
            <a:spLocks noChangeArrowheads="1"/>
          </p:cNvSpPr>
          <p:nvPr userDrawn="1"/>
        </p:nvSpPr>
        <p:spPr bwMode="auto">
          <a:xfrm>
            <a:off x="7213600" y="3748314"/>
            <a:ext cx="1930400" cy="2881086"/>
          </a:xfrm>
          <a:prstGeom prst="rect">
            <a:avLst/>
          </a:prstGeo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68580">
            <a:noAutofit/>
          </a:bodyPr>
          <a:lstStyle/>
          <a:p>
            <a:pPr algn="l" defTabSz="3429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FULL BLEED IMAGE COVER</a:t>
            </a:r>
          </a:p>
          <a:p>
            <a:pPr marL="41148" indent="-41148" algn="l" defTabSz="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Select an image that relates to the presentation subject and aligns to the Allegion imagery guidelines.</a:t>
            </a:r>
          </a:p>
          <a:p>
            <a:pPr marL="41148" indent="-41148" algn="l" defTabSz="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Ensure the image does not diminish the visibility of the logo.</a:t>
            </a:r>
          </a:p>
          <a:p>
            <a:pPr marL="41148" indent="-41148" algn="l" defTabSz="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Do not use more than one image.</a:t>
            </a:r>
          </a:p>
          <a:p>
            <a:pPr algn="l" defTabSz="342900">
              <a:spcBef>
                <a:spcPts val="0"/>
              </a:spcBef>
              <a:spcAft>
                <a:spcPts val="0"/>
              </a:spcAft>
              <a:buNone/>
            </a:pPr>
            <a:endParaRPr lang="en-US" sz="6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l" defTabSz="3429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CHANGING A PHOTO IN THE IMAGE AREA</a:t>
            </a:r>
          </a:p>
          <a:p>
            <a:pPr marL="41148" indent="-41148" algn="l" defTabSz="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In your menu bar select </a:t>
            </a:r>
            <a:br>
              <a:rPr 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r>
              <a:rPr 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“View” &gt; “Master” &gt; “Slide Master”</a:t>
            </a:r>
          </a:p>
          <a:p>
            <a:pPr marL="41148" indent="-41148" algn="l" defTabSz="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Go to the Title Slide Image Master you wish to change</a:t>
            </a:r>
          </a:p>
          <a:p>
            <a:pPr marL="41148" indent="-41148" algn="l" defTabSz="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Select the image and delete </a:t>
            </a:r>
          </a:p>
          <a:p>
            <a:pPr marL="41148" indent="-41148" algn="l" defTabSz="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Insert new image/photo on page</a:t>
            </a:r>
          </a:p>
          <a:p>
            <a:pPr marL="41148" indent="-41148" algn="l" defTabSz="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Once the new image placement is finalized, select </a:t>
            </a:r>
            <a:br>
              <a:rPr 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r>
              <a:rPr lang="ja-JP" alt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“</a:t>
            </a:r>
            <a:r>
              <a:rPr 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Arrange</a:t>
            </a:r>
            <a:r>
              <a:rPr lang="ja-JP" alt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”</a:t>
            </a:r>
            <a:r>
              <a:rPr 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&gt; </a:t>
            </a:r>
            <a:r>
              <a:rPr lang="ja-JP" alt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“</a:t>
            </a:r>
            <a:r>
              <a:rPr 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Send to back</a:t>
            </a:r>
            <a:r>
              <a:rPr lang="ja-JP" altLang="en-US" sz="600" b="0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”</a:t>
            </a:r>
          </a:p>
          <a:p>
            <a:pPr algn="l" defTabSz="342900">
              <a:spcBef>
                <a:spcPts val="0"/>
              </a:spcBef>
              <a:spcAft>
                <a:spcPts val="0"/>
              </a:spcAft>
              <a:buNone/>
            </a:pPr>
            <a:endParaRPr lang="en-US" sz="6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l" defTabSz="3429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 i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DELETE THESE INSTRUCTIONS BEFORE FINAL USE.</a:t>
            </a:r>
          </a:p>
        </p:txBody>
      </p:sp>
      <p:pic>
        <p:nvPicPr>
          <p:cNvPr id="11" name="Picture 10" descr="ALLE_CMYK_V_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9133" y="441254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65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8045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865"/>
            <a:ext cx="8229600" cy="4361991"/>
          </a:xfrm>
        </p:spPr>
        <p:txBody>
          <a:bodyPr/>
          <a:lstStyle>
            <a:lvl1pPr>
              <a:defRPr sz="27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6768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 bwMode="invGray">
          <a:xfrm>
            <a:off x="576073" y="2797255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27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3" y="2549676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05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subtitle style</a:t>
            </a:r>
          </a:p>
        </p:txBody>
      </p:sp>
      <p:pic>
        <p:nvPicPr>
          <p:cNvPr id="2050" name="Picture 2" descr="Risultati immagini per logo allegion">
            <a:extLst>
              <a:ext uri="{FF2B5EF4-FFF2-40B4-BE49-F238E27FC236}">
                <a16:creationId xmlns:a16="http://schemas.microsoft.com/office/drawing/2014/main" id="{9CCF94F2-29AB-4FD7-9583-23AD7ADC96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52" y="5806440"/>
            <a:ext cx="709756" cy="78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119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00202"/>
            <a:ext cx="4038600" cy="4525963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648200" y="1600202"/>
            <a:ext cx="4038600" cy="4525963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6205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white">
          <a:xfrm>
            <a:off x="3264646" y="452157"/>
            <a:ext cx="5432211" cy="54501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 bwMode="invGray">
          <a:xfrm>
            <a:off x="3264647" y="452159"/>
            <a:ext cx="2712781" cy="5450167"/>
          </a:xfrm>
          <a:noFill/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2647870" cy="1143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95591"/>
            <a:ext cx="2647870" cy="4206734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hart Placeholder 5"/>
          <p:cNvSpPr>
            <a:spLocks noGrp="1"/>
          </p:cNvSpPr>
          <p:nvPr>
            <p:ph type="chart" sz="quarter" idx="11"/>
          </p:nvPr>
        </p:nvSpPr>
        <p:spPr bwMode="invGray">
          <a:xfrm>
            <a:off x="5990726" y="452159"/>
            <a:ext cx="2712781" cy="5450167"/>
          </a:xfrm>
          <a:noFill/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948071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2647870" cy="1143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95593"/>
            <a:ext cx="2647870" cy="4202405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gray">
          <a:xfrm>
            <a:off x="3264644" y="452156"/>
            <a:ext cx="5425563" cy="544584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75332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FE999-3464-4336-96F1-3F2CA55EEC63}" type="datetime1">
              <a:rPr lang="it-IT" smtClean="0"/>
              <a:pPr/>
              <a:t>17/07/2018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6E962-DA83-45E7-B177-3B58A5F1F09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0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57200" y="2174875"/>
            <a:ext cx="4040188" cy="39512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0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gray">
          <a:xfrm>
            <a:off x="4645026" y="2174875"/>
            <a:ext cx="4041775" cy="3951288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896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7456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375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1614851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15950" y="614362"/>
            <a:ext cx="3960000" cy="3960000"/>
          </a:xfrm>
          <a:solidFill>
            <a:schemeClr val="bg2"/>
          </a:solidFill>
        </p:spPr>
        <p:txBody>
          <a:bodyPr lIns="252000" tIns="216000"/>
          <a:lstStyle>
            <a:lvl1pPr>
              <a:defRPr sz="180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altLang="de-DE" noProof="0" dirty="0"/>
              <a:t>TITEL</a:t>
            </a:r>
          </a:p>
        </p:txBody>
      </p:sp>
      <p:sp>
        <p:nvSpPr>
          <p:cNvPr id="16148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41350" y="3756025"/>
            <a:ext cx="3924000" cy="7651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D4D4D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lIns="252000" tIns="144000" rIns="90000" bIns="180000" anchor="b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altLang="de-DE" noProof="0" dirty="0"/>
              <a:t>Formatvorlage des Untertitelmasters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5950" y="2593976"/>
            <a:ext cx="3924000" cy="1069975"/>
          </a:xfrm>
          <a:noFill/>
          <a:ln>
            <a:noFill/>
          </a:ln>
        </p:spPr>
        <p:txBody>
          <a:bodyPr lIns="252000"/>
          <a:lstStyle>
            <a:lvl1pPr>
              <a:defRPr sz="12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subtitel</a:t>
            </a:r>
            <a:endParaRPr lang="de-DE" dirty="0"/>
          </a:p>
        </p:txBody>
      </p:sp>
      <p:pic>
        <p:nvPicPr>
          <p:cNvPr id="6" name="Picture 2" descr="Risultati immagini per logo allegion">
            <a:extLst>
              <a:ext uri="{FF2B5EF4-FFF2-40B4-BE49-F238E27FC236}">
                <a16:creationId xmlns:a16="http://schemas.microsoft.com/office/drawing/2014/main" id="{D355EBF9-DE8A-406C-80E4-512AC7E28A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52" y="5879592"/>
            <a:ext cx="709756" cy="78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92247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377825"/>
            <a:ext cx="2698750" cy="2700000"/>
          </a:xfrm>
          <a:solidFill>
            <a:schemeClr val="bg2"/>
          </a:solidFill>
        </p:spPr>
        <p:txBody>
          <a:bodyPr/>
          <a:lstStyle>
            <a:lvl1pPr>
              <a:defRPr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7589" y="97202"/>
            <a:ext cx="2039937" cy="2524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de-DE"/>
              <a:t>Giugno 2017</a:t>
            </a:r>
            <a:endParaRPr lang="de-DE" alt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9739" y="97200"/>
            <a:ext cx="757237" cy="252412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de-DE" altLang="de-DE" dirty="0"/>
              <a:t>│Seite </a:t>
            </a:r>
            <a:fld id="{3DB886D5-75CA-4149-8F02-F07BC532C5C9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  <p:pic>
        <p:nvPicPr>
          <p:cNvPr id="8" name="Picture 4" descr="C:\Users\Birgit\Documents\Daten\CR Server\CR Simons Voss\SV-15-002 MobileKey_Logo und Look\MobileKey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677" y="147414"/>
            <a:ext cx="1088360" cy="11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70717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4"/>
          </p:nvPr>
        </p:nvSpPr>
        <p:spPr>
          <a:xfrm>
            <a:off x="360000" y="378000"/>
            <a:ext cx="8460000" cy="5580000"/>
          </a:xfrm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5488" y="727075"/>
            <a:ext cx="3960000" cy="3960000"/>
          </a:xfrm>
          <a:solidFill>
            <a:srgbClr val="002D55">
              <a:alpha val="80000"/>
            </a:srgbClr>
          </a:solidFill>
          <a:ln>
            <a:noFill/>
          </a:ln>
        </p:spPr>
        <p:txBody>
          <a:bodyPr/>
          <a:lstStyle>
            <a:lvl1pPr>
              <a:defRPr sz="1200" cap="all" baseline="0">
                <a:solidFill>
                  <a:schemeClr val="bg1"/>
                </a:solidFill>
              </a:defRPr>
            </a:lvl1pPr>
            <a:lvl2pPr marL="1190" indent="0">
              <a:buFontTx/>
              <a:buNone/>
              <a:defRPr>
                <a:solidFill>
                  <a:schemeClr val="bg1"/>
                </a:solidFill>
              </a:defRPr>
            </a:lvl2pPr>
            <a:lvl3pPr marL="133350" indent="-13335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7589" y="97202"/>
            <a:ext cx="2039937" cy="2524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de-DE"/>
              <a:t>Giugno 2017</a:t>
            </a:r>
            <a:endParaRPr lang="de-DE" alt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9739" y="97200"/>
            <a:ext cx="757237" cy="252412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de-DE" altLang="de-DE" dirty="0"/>
              <a:t>│Seite </a:t>
            </a:r>
            <a:fld id="{3DB886D5-75CA-4149-8F02-F07BC532C5C9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6655485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4"/>
          </p:nvPr>
        </p:nvSpPr>
        <p:spPr>
          <a:xfrm>
            <a:off x="360000" y="378000"/>
            <a:ext cx="8460000" cy="5580000"/>
          </a:xfrm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3088" y="574677"/>
            <a:ext cx="7999412" cy="1254125"/>
          </a:xfrm>
          <a:noFill/>
          <a:ln>
            <a:noFill/>
          </a:ln>
        </p:spPr>
        <p:txBody>
          <a:bodyPr/>
          <a:lstStyle>
            <a:lvl1pPr>
              <a:defRPr sz="1200" cap="all" baseline="0">
                <a:solidFill>
                  <a:schemeClr val="tx1"/>
                </a:solidFill>
              </a:defRPr>
            </a:lvl1pPr>
            <a:lvl2pPr marL="1190" indent="0">
              <a:buFontTx/>
              <a:buNone/>
              <a:defRPr>
                <a:solidFill>
                  <a:schemeClr val="tx1"/>
                </a:solidFill>
              </a:defRPr>
            </a:lvl2pPr>
            <a:lvl3pPr marL="133350" indent="-13335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573088" y="4940300"/>
            <a:ext cx="7999412" cy="914400"/>
          </a:xfrm>
          <a:noFill/>
          <a:ln>
            <a:noFill/>
          </a:ln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7589" y="97202"/>
            <a:ext cx="2039937" cy="25241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de-DE" altLang="de-DE"/>
              <a:t>Giugno 2017</a:t>
            </a:r>
            <a:endParaRPr lang="de-DE" alt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9739" y="97200"/>
            <a:ext cx="757237" cy="252412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de-DE" altLang="de-DE" dirty="0"/>
              <a:t>│Seite </a:t>
            </a:r>
            <a:fld id="{3DB886D5-75CA-4149-8F02-F07BC532C5C9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0990094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73089" y="574675"/>
            <a:ext cx="3774625" cy="3971446"/>
          </a:xfrm>
          <a:noFill/>
          <a:ln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cap="all" baseline="0">
                <a:solidFill>
                  <a:schemeClr val="tx1"/>
                </a:solidFill>
              </a:defRPr>
            </a:lvl1pPr>
            <a:lvl2pPr marL="1190" indent="0">
              <a:buFontTx/>
              <a:buNone/>
              <a:defRPr>
                <a:solidFill>
                  <a:schemeClr val="tx1"/>
                </a:solidFill>
              </a:defRPr>
            </a:lvl2pPr>
            <a:lvl3pPr marL="0" indent="0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7589" y="97202"/>
            <a:ext cx="2039937" cy="25241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de-DE" altLang="de-DE"/>
              <a:t>Giugno 2017</a:t>
            </a:r>
            <a:endParaRPr lang="de-DE" alt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9739" y="97200"/>
            <a:ext cx="757237" cy="252412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de-DE" altLang="de-DE" dirty="0"/>
              <a:t>│Seite </a:t>
            </a:r>
            <a:fld id="{3DB886D5-75CA-4149-8F02-F07BC532C5C9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6195416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0" y="10732"/>
            <a:ext cx="9144000" cy="6847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50" b="0" i="0" u="none" strike="noStrike" cap="none" normalizeH="0" baseline="0">
              <a:ln>
                <a:noFill/>
              </a:ln>
              <a:solidFill>
                <a:srgbClr val="4D4D4D"/>
              </a:solidFill>
              <a:effectLst/>
              <a:latin typeface="Arial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3088" y="574677"/>
            <a:ext cx="7999412" cy="1254125"/>
          </a:xfrm>
          <a:noFill/>
          <a:ln>
            <a:noFill/>
          </a:ln>
        </p:spPr>
        <p:txBody>
          <a:bodyPr/>
          <a:lstStyle>
            <a:lvl1pPr>
              <a:defRPr sz="1200" cap="all" baseline="0">
                <a:solidFill>
                  <a:schemeClr val="tx1"/>
                </a:solidFill>
              </a:defRPr>
            </a:lvl1pPr>
            <a:lvl2pPr marL="1190" indent="0">
              <a:buFontTx/>
              <a:buNone/>
              <a:defRPr>
                <a:solidFill>
                  <a:schemeClr val="tx1"/>
                </a:solidFill>
              </a:defRPr>
            </a:lvl2pPr>
            <a:lvl3pPr marL="133350" indent="-13335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573088" y="4940300"/>
            <a:ext cx="7999412" cy="914400"/>
          </a:xfrm>
          <a:noFill/>
          <a:ln>
            <a:noFill/>
          </a:ln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7589" y="97202"/>
            <a:ext cx="2039937" cy="25241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de-DE" altLang="de-DE"/>
              <a:t>Giugno 2017</a:t>
            </a:r>
            <a:endParaRPr lang="de-DE" alt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9739" y="97200"/>
            <a:ext cx="757237" cy="252412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de-DE" altLang="de-DE" dirty="0"/>
              <a:t>│Seite </a:t>
            </a:r>
            <a:fld id="{3DB886D5-75CA-4149-8F02-F07BC532C5C9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  <p:pic>
        <p:nvPicPr>
          <p:cNvPr id="7" name="Picture 2" descr="Risultati immagini per logo allegion">
            <a:extLst>
              <a:ext uri="{FF2B5EF4-FFF2-40B4-BE49-F238E27FC236}">
                <a16:creationId xmlns:a16="http://schemas.microsoft.com/office/drawing/2014/main" id="{2078F85D-114A-4DAF-B1A4-E53B3C42ED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52" y="5879592"/>
            <a:ext cx="709756" cy="78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23870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377825"/>
            <a:ext cx="2698750" cy="2700000"/>
          </a:xfrm>
          <a:solidFill>
            <a:schemeClr val="bg2"/>
          </a:solidFill>
        </p:spPr>
        <p:txBody>
          <a:bodyPr/>
          <a:lstStyle>
            <a:lvl1pPr>
              <a:defRPr cap="none" baseline="0">
                <a:latin typeface="+mn-lt"/>
              </a:defRPr>
            </a:lvl1pPr>
          </a:lstStyle>
          <a:p>
            <a:r>
              <a:rPr lang="de-DE" dirty="0"/>
              <a:t>TITELMASTERFORMAT.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1" y="377827"/>
            <a:ext cx="5578475" cy="557847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7589" y="97202"/>
            <a:ext cx="2039937" cy="25241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de-DE" altLang="de-DE"/>
              <a:t>Giugno 2017</a:t>
            </a:r>
            <a:endParaRPr lang="de-DE" alt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0000" y="3256300"/>
            <a:ext cx="2700000" cy="2700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9739" y="97200"/>
            <a:ext cx="757237" cy="252412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de-DE" altLang="de-DE" dirty="0"/>
              <a:t>│Seite </a:t>
            </a:r>
            <a:fld id="{3DB886D5-75CA-4149-8F02-F07BC532C5C9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135760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0355-3F2C-42A4-B1E4-6C400AD517FC}" type="datetime1">
              <a:rPr lang="it-IT" smtClean="0"/>
              <a:pPr/>
              <a:t>17/07/2018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6E962-DA83-45E7-B177-3B58A5F1F09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377825"/>
            <a:ext cx="2698750" cy="2700000"/>
          </a:xfrm>
          <a:solidFill>
            <a:schemeClr val="bg2"/>
          </a:solidFill>
        </p:spPr>
        <p:txBody>
          <a:bodyPr/>
          <a:lstStyle>
            <a:lvl1pPr>
              <a:defRPr cap="none" baseline="0">
                <a:latin typeface="+mn-lt"/>
              </a:defRPr>
            </a:lvl1pPr>
          </a:lstStyle>
          <a:p>
            <a:r>
              <a:rPr lang="de-DE" dirty="0"/>
              <a:t>TITELMASTERFORMAT.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1" y="377824"/>
            <a:ext cx="5578475" cy="2700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0000" y="3256300"/>
            <a:ext cx="2700000" cy="27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4"/>
          </p:nvPr>
        </p:nvSpPr>
        <p:spPr>
          <a:xfrm>
            <a:off x="3238501" y="3256300"/>
            <a:ext cx="5578475" cy="2700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7589" y="97202"/>
            <a:ext cx="2039937" cy="25241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de-DE" altLang="de-DE"/>
              <a:t>Giugno 2017</a:t>
            </a:r>
            <a:endParaRPr lang="de-DE" alt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9739" y="97200"/>
            <a:ext cx="757237" cy="252412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de-DE" altLang="de-DE" dirty="0"/>
              <a:t>│Seite </a:t>
            </a:r>
            <a:fld id="{3DB886D5-75CA-4149-8F02-F07BC532C5C9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9358580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377825"/>
            <a:ext cx="2698750" cy="2700000"/>
          </a:xfrm>
          <a:solidFill>
            <a:schemeClr val="bg2"/>
          </a:solidFill>
        </p:spPr>
        <p:txBody>
          <a:bodyPr/>
          <a:lstStyle>
            <a:lvl1pPr>
              <a:defRPr cap="none" baseline="0">
                <a:latin typeface="+mn-lt"/>
              </a:defRPr>
            </a:lvl1pPr>
          </a:lstStyle>
          <a:p>
            <a:r>
              <a:rPr lang="de-DE" dirty="0"/>
              <a:t>TITELMASTERFORMAT.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1" y="377824"/>
            <a:ext cx="5578475" cy="2700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7589" y="97202"/>
            <a:ext cx="2039937" cy="25241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de-DE" altLang="de-DE"/>
              <a:t>Giugno 2017</a:t>
            </a:r>
            <a:endParaRPr lang="de-DE" alt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0000" y="3256300"/>
            <a:ext cx="2700000" cy="2700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7"/>
          <p:cNvSpPr>
            <a:spLocks noGrp="1"/>
          </p:cNvSpPr>
          <p:nvPr>
            <p:ph sz="quarter" idx="14"/>
          </p:nvPr>
        </p:nvSpPr>
        <p:spPr>
          <a:xfrm>
            <a:off x="3238500" y="3256300"/>
            <a:ext cx="2700000" cy="27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7"/>
          <p:cNvSpPr>
            <a:spLocks noGrp="1"/>
          </p:cNvSpPr>
          <p:nvPr>
            <p:ph sz="quarter" idx="15"/>
          </p:nvPr>
        </p:nvSpPr>
        <p:spPr>
          <a:xfrm>
            <a:off x="6120000" y="3256300"/>
            <a:ext cx="2700000" cy="2700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9739" y="97200"/>
            <a:ext cx="757237" cy="252412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de-DE" altLang="de-DE" dirty="0"/>
              <a:t>│Seite </a:t>
            </a:r>
            <a:fld id="{3DB886D5-75CA-4149-8F02-F07BC532C5C9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8468187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377825"/>
            <a:ext cx="2698750" cy="2700000"/>
          </a:xfrm>
          <a:solidFill>
            <a:schemeClr val="bg2"/>
          </a:solidFill>
        </p:spPr>
        <p:txBody>
          <a:bodyPr/>
          <a:lstStyle>
            <a:lvl1pPr>
              <a:defRPr cap="none" baseline="0">
                <a:latin typeface="+mn-lt"/>
              </a:defRPr>
            </a:lvl1pPr>
          </a:lstStyle>
          <a:p>
            <a:r>
              <a:rPr lang="de-DE" dirty="0"/>
              <a:t>TITELMASTERFORMAT.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7589" y="97202"/>
            <a:ext cx="2039937" cy="25241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de-DE" altLang="de-DE"/>
              <a:t>Giugno 2017</a:t>
            </a:r>
            <a:endParaRPr lang="de-DE" alt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0000" y="3256300"/>
            <a:ext cx="2700000" cy="27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7"/>
          <p:cNvSpPr>
            <a:spLocks noGrp="1"/>
          </p:cNvSpPr>
          <p:nvPr>
            <p:ph sz="quarter" idx="14"/>
          </p:nvPr>
        </p:nvSpPr>
        <p:spPr>
          <a:xfrm>
            <a:off x="3238500" y="378000"/>
            <a:ext cx="2700000" cy="5580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7"/>
          <p:cNvSpPr>
            <a:spLocks noGrp="1"/>
          </p:cNvSpPr>
          <p:nvPr>
            <p:ph sz="quarter" idx="15"/>
          </p:nvPr>
        </p:nvSpPr>
        <p:spPr>
          <a:xfrm>
            <a:off x="6120000" y="378000"/>
            <a:ext cx="2700000" cy="55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9739" y="97200"/>
            <a:ext cx="757237" cy="252412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de-DE" altLang="de-DE" dirty="0"/>
              <a:t>│Seite </a:t>
            </a:r>
            <a:fld id="{3DB886D5-75CA-4149-8F02-F07BC532C5C9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7493012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h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377825"/>
            <a:ext cx="2698750" cy="2700000"/>
          </a:xfrm>
          <a:solidFill>
            <a:schemeClr val="bg2"/>
          </a:solidFill>
        </p:spPr>
        <p:txBody>
          <a:bodyPr/>
          <a:lstStyle>
            <a:lvl1pPr>
              <a:defRPr cap="none" baseline="0">
                <a:latin typeface="+mn-lt"/>
              </a:defRPr>
            </a:lvl1pPr>
          </a:lstStyle>
          <a:p>
            <a:r>
              <a:rPr lang="de-DE" dirty="0"/>
              <a:t>TITELMASTERFORMAT.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7589" y="97202"/>
            <a:ext cx="2039937" cy="25241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de-DE" altLang="de-DE"/>
              <a:t>Giugno 2017</a:t>
            </a:r>
            <a:endParaRPr lang="de-DE" alt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0000" y="3256300"/>
            <a:ext cx="2700000" cy="2700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7"/>
          <p:cNvSpPr>
            <a:spLocks noGrp="1"/>
          </p:cNvSpPr>
          <p:nvPr>
            <p:ph sz="quarter" idx="14"/>
          </p:nvPr>
        </p:nvSpPr>
        <p:spPr>
          <a:xfrm>
            <a:off x="3238500" y="378000"/>
            <a:ext cx="2700000" cy="2700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7"/>
          <p:cNvSpPr>
            <a:spLocks noGrp="1"/>
          </p:cNvSpPr>
          <p:nvPr>
            <p:ph sz="quarter" idx="15"/>
          </p:nvPr>
        </p:nvSpPr>
        <p:spPr>
          <a:xfrm>
            <a:off x="6120000" y="378000"/>
            <a:ext cx="2700000" cy="2700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6"/>
          </p:nvPr>
        </p:nvSpPr>
        <p:spPr>
          <a:xfrm>
            <a:off x="3238500" y="3256300"/>
            <a:ext cx="2700000" cy="2700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Inhaltsplatzhalter 7"/>
          <p:cNvSpPr>
            <a:spLocks noGrp="1"/>
          </p:cNvSpPr>
          <p:nvPr>
            <p:ph sz="quarter" idx="17"/>
          </p:nvPr>
        </p:nvSpPr>
        <p:spPr>
          <a:xfrm>
            <a:off x="6120000" y="3256300"/>
            <a:ext cx="2700000" cy="27000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9739" y="97200"/>
            <a:ext cx="757237" cy="252412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de-DE" altLang="de-DE" dirty="0"/>
              <a:t>│Seite </a:t>
            </a:r>
            <a:fld id="{3DB886D5-75CA-4149-8F02-F07BC532C5C9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0229184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896936"/>
            <a:ext cx="2340000" cy="2340000"/>
          </a:xfrm>
          <a:solidFill>
            <a:srgbClr val="002D55">
              <a:alpha val="80000"/>
            </a:srgbClr>
          </a:solidFill>
          <a:ln>
            <a:noFill/>
          </a:ln>
        </p:spPr>
        <p:txBody>
          <a:bodyPr lIns="144000" tIns="576000" rIns="36000"/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>
              <a:lnSpc>
                <a:spcPct val="95000"/>
              </a:lnSpc>
              <a:spcAft>
                <a:spcPts val="525"/>
              </a:spcAft>
              <a:defRPr sz="9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Musterthema</a:t>
            </a:r>
          </a:p>
          <a:p>
            <a:pPr lvl="1"/>
            <a:r>
              <a:rPr lang="de-DE" dirty="0"/>
              <a:t>Unterpunkt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168651" y="896936"/>
            <a:ext cx="2340000" cy="2340000"/>
          </a:xfrm>
          <a:solidFill>
            <a:srgbClr val="002D55">
              <a:alpha val="80000"/>
            </a:srgbClr>
          </a:solidFill>
          <a:ln>
            <a:noFill/>
          </a:ln>
        </p:spPr>
        <p:txBody>
          <a:bodyPr lIns="144000" tIns="576000" rIns="36000"/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>
              <a:lnSpc>
                <a:spcPct val="95000"/>
              </a:lnSpc>
              <a:spcAft>
                <a:spcPts val="525"/>
              </a:spcAft>
              <a:defRPr sz="9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Musterthema</a:t>
            </a:r>
          </a:p>
          <a:p>
            <a:pPr lvl="1"/>
            <a:r>
              <a:rPr lang="de-DE" dirty="0"/>
              <a:t>Unterpunkt</a:t>
            </a:r>
          </a:p>
        </p:txBody>
      </p:sp>
      <p:sp>
        <p:nvSpPr>
          <p:cNvPr id="26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5695951" y="896936"/>
            <a:ext cx="2340000" cy="2340000"/>
          </a:xfrm>
          <a:solidFill>
            <a:srgbClr val="002D55">
              <a:alpha val="80000"/>
            </a:srgbClr>
          </a:solidFill>
          <a:ln>
            <a:noFill/>
          </a:ln>
        </p:spPr>
        <p:txBody>
          <a:bodyPr lIns="144000" tIns="576000" rIns="36000"/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>
              <a:lnSpc>
                <a:spcPct val="95000"/>
              </a:lnSpc>
              <a:spcAft>
                <a:spcPts val="525"/>
              </a:spcAft>
              <a:defRPr sz="9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Musterthema</a:t>
            </a:r>
          </a:p>
          <a:p>
            <a:pPr lvl="1"/>
            <a:r>
              <a:rPr lang="de-DE" dirty="0"/>
              <a:t>Unterpunkt</a:t>
            </a:r>
          </a:p>
        </p:txBody>
      </p:sp>
      <p:sp>
        <p:nvSpPr>
          <p:cNvPr id="27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3397250"/>
            <a:ext cx="2340000" cy="2340000"/>
          </a:xfrm>
          <a:solidFill>
            <a:srgbClr val="002D55">
              <a:alpha val="80000"/>
            </a:srgbClr>
          </a:solidFill>
          <a:ln>
            <a:noFill/>
          </a:ln>
        </p:spPr>
        <p:txBody>
          <a:bodyPr lIns="144000" tIns="576000" rIns="36000"/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>
              <a:lnSpc>
                <a:spcPct val="95000"/>
              </a:lnSpc>
              <a:spcAft>
                <a:spcPts val="525"/>
              </a:spcAft>
              <a:defRPr sz="9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Musterthema</a:t>
            </a:r>
          </a:p>
          <a:p>
            <a:pPr lvl="1"/>
            <a:r>
              <a:rPr lang="de-DE" dirty="0"/>
              <a:t>Unterpunkt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168651" y="3397250"/>
            <a:ext cx="2340000" cy="2340000"/>
          </a:xfrm>
          <a:solidFill>
            <a:srgbClr val="002D55">
              <a:alpha val="80000"/>
            </a:srgbClr>
          </a:solidFill>
          <a:ln>
            <a:noFill/>
          </a:ln>
        </p:spPr>
        <p:txBody>
          <a:bodyPr lIns="144000" tIns="576000" rIns="36000"/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>
              <a:lnSpc>
                <a:spcPct val="95000"/>
              </a:lnSpc>
              <a:spcAft>
                <a:spcPts val="525"/>
              </a:spcAft>
              <a:defRPr sz="9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Musterthema</a:t>
            </a:r>
          </a:p>
          <a:p>
            <a:pPr lvl="1"/>
            <a:r>
              <a:rPr lang="de-DE" dirty="0"/>
              <a:t>Unterpunkt</a:t>
            </a:r>
          </a:p>
        </p:txBody>
      </p:sp>
      <p:sp>
        <p:nvSpPr>
          <p:cNvPr id="29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5695951" y="3397250"/>
            <a:ext cx="2340000" cy="2340000"/>
          </a:xfrm>
          <a:solidFill>
            <a:srgbClr val="002D55">
              <a:alpha val="80000"/>
            </a:srgbClr>
          </a:solidFill>
          <a:ln>
            <a:noFill/>
          </a:ln>
        </p:spPr>
        <p:txBody>
          <a:bodyPr lIns="144000" tIns="576000" rIns="36000"/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>
              <a:lnSpc>
                <a:spcPct val="95000"/>
              </a:lnSpc>
              <a:spcAft>
                <a:spcPts val="525"/>
              </a:spcAft>
              <a:defRPr sz="9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Musterthema</a:t>
            </a:r>
          </a:p>
          <a:p>
            <a:pPr lvl="1"/>
            <a:r>
              <a:rPr lang="de-DE" dirty="0"/>
              <a:t>Unterpunkt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63588" y="1035051"/>
            <a:ext cx="666750" cy="360000"/>
          </a:xfrm>
          <a:noFill/>
          <a:ln>
            <a:noFill/>
          </a:ln>
        </p:spPr>
        <p:txBody>
          <a:bodyPr lIns="36000" tIns="0" rIns="36000" bIns="0"/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08351" y="1035051"/>
            <a:ext cx="666750" cy="360000"/>
          </a:xfrm>
          <a:noFill/>
          <a:ln>
            <a:noFill/>
          </a:ln>
        </p:spPr>
        <p:txBody>
          <a:bodyPr lIns="36000" tIns="0" rIns="36000" bIns="0"/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835651" y="1035051"/>
            <a:ext cx="666750" cy="360000"/>
          </a:xfrm>
          <a:noFill/>
          <a:ln>
            <a:noFill/>
          </a:ln>
        </p:spPr>
        <p:txBody>
          <a:bodyPr lIns="36000" tIns="0" rIns="36000" bIns="0"/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63588" y="3536952"/>
            <a:ext cx="666750" cy="360000"/>
          </a:xfrm>
          <a:noFill/>
          <a:ln>
            <a:noFill/>
          </a:ln>
        </p:spPr>
        <p:txBody>
          <a:bodyPr lIns="36000" tIns="0" rIns="36000" bIns="0"/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308351" y="3536952"/>
            <a:ext cx="666750" cy="360000"/>
          </a:xfrm>
          <a:noFill/>
          <a:ln>
            <a:noFill/>
          </a:ln>
        </p:spPr>
        <p:txBody>
          <a:bodyPr lIns="36000" tIns="0" rIns="36000" bIns="0"/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05</a:t>
            </a:r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835651" y="3536952"/>
            <a:ext cx="666750" cy="360000"/>
          </a:xfrm>
          <a:noFill/>
          <a:ln>
            <a:noFill/>
          </a:ln>
        </p:spPr>
        <p:txBody>
          <a:bodyPr lIns="36000" tIns="0" rIns="36000" bIns="0"/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97824149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896936"/>
            <a:ext cx="1674000" cy="1674000"/>
          </a:xfrm>
          <a:solidFill>
            <a:srgbClr val="002D55">
              <a:alpha val="80000"/>
            </a:srgbClr>
          </a:solidFill>
          <a:ln>
            <a:noFill/>
          </a:ln>
        </p:spPr>
        <p:txBody>
          <a:bodyPr lIns="144000" tIns="576000" rIns="36000"/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>
              <a:lnSpc>
                <a:spcPct val="95000"/>
              </a:lnSpc>
              <a:spcAft>
                <a:spcPts val="525"/>
              </a:spcAft>
              <a:defRPr sz="9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Musterthema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2419351" y="896936"/>
            <a:ext cx="1674000" cy="1674000"/>
          </a:xfrm>
          <a:solidFill>
            <a:srgbClr val="002D55">
              <a:alpha val="80000"/>
            </a:srgbClr>
          </a:solidFill>
          <a:ln>
            <a:noFill/>
          </a:ln>
        </p:spPr>
        <p:txBody>
          <a:bodyPr lIns="144000" tIns="576000" rIns="36000"/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>
              <a:lnSpc>
                <a:spcPct val="95000"/>
              </a:lnSpc>
              <a:spcAft>
                <a:spcPts val="525"/>
              </a:spcAft>
              <a:defRPr sz="9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Musterthema</a:t>
            </a:r>
          </a:p>
        </p:txBody>
      </p:sp>
      <p:sp>
        <p:nvSpPr>
          <p:cNvPr id="27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4476750"/>
            <a:ext cx="1674000" cy="1674000"/>
          </a:xfrm>
          <a:solidFill>
            <a:srgbClr val="002D55">
              <a:alpha val="80000"/>
            </a:srgbClr>
          </a:solidFill>
          <a:ln>
            <a:noFill/>
          </a:ln>
        </p:spPr>
        <p:txBody>
          <a:bodyPr lIns="144000" tIns="576000" rIns="36000"/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>
              <a:lnSpc>
                <a:spcPct val="95000"/>
              </a:lnSpc>
              <a:spcAft>
                <a:spcPts val="525"/>
              </a:spcAft>
              <a:defRPr sz="9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Musterthema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419351" y="4476750"/>
            <a:ext cx="1674000" cy="1674000"/>
          </a:xfrm>
          <a:solidFill>
            <a:srgbClr val="002D55">
              <a:alpha val="80000"/>
            </a:srgbClr>
          </a:solidFill>
          <a:ln>
            <a:noFill/>
          </a:ln>
        </p:spPr>
        <p:txBody>
          <a:bodyPr lIns="144000" tIns="576000" rIns="36000"/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>
              <a:lnSpc>
                <a:spcPct val="95000"/>
              </a:lnSpc>
              <a:spcAft>
                <a:spcPts val="525"/>
              </a:spcAft>
              <a:defRPr sz="9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Musterthema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63588" y="1035051"/>
            <a:ext cx="666750" cy="360000"/>
          </a:xfrm>
          <a:noFill/>
          <a:ln>
            <a:noFill/>
          </a:ln>
        </p:spPr>
        <p:txBody>
          <a:bodyPr lIns="36000" tIns="0" rIns="36000" bIns="0"/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559051" y="1035051"/>
            <a:ext cx="666750" cy="360000"/>
          </a:xfrm>
          <a:noFill/>
          <a:ln>
            <a:noFill/>
          </a:ln>
        </p:spPr>
        <p:txBody>
          <a:bodyPr lIns="36000" tIns="0" rIns="36000" bIns="0"/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63588" y="4616452"/>
            <a:ext cx="666750" cy="360000"/>
          </a:xfrm>
          <a:noFill/>
          <a:ln>
            <a:noFill/>
          </a:ln>
        </p:spPr>
        <p:txBody>
          <a:bodyPr lIns="36000" tIns="0" rIns="36000" bIns="0"/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559051" y="4616452"/>
            <a:ext cx="666750" cy="360000"/>
          </a:xfrm>
          <a:noFill/>
          <a:ln>
            <a:noFill/>
          </a:ln>
        </p:spPr>
        <p:txBody>
          <a:bodyPr lIns="36000" tIns="0" rIns="36000" bIns="0"/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05</a:t>
            </a:r>
          </a:p>
        </p:txBody>
      </p:sp>
      <p:sp>
        <p:nvSpPr>
          <p:cNvPr id="4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2686050"/>
            <a:ext cx="1674000" cy="1674000"/>
          </a:xfrm>
          <a:solidFill>
            <a:srgbClr val="002D55">
              <a:alpha val="80000"/>
            </a:srgbClr>
          </a:solidFill>
          <a:ln>
            <a:noFill/>
          </a:ln>
        </p:spPr>
        <p:txBody>
          <a:bodyPr lIns="144000" tIns="576000" rIns="36000"/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>
              <a:lnSpc>
                <a:spcPct val="95000"/>
              </a:lnSpc>
              <a:spcAft>
                <a:spcPts val="525"/>
              </a:spcAft>
              <a:defRPr sz="9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Musterthema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419351" y="2686050"/>
            <a:ext cx="1674000" cy="1674000"/>
          </a:xfrm>
          <a:solidFill>
            <a:srgbClr val="002D55">
              <a:alpha val="80000"/>
            </a:srgbClr>
          </a:solidFill>
          <a:ln>
            <a:noFill/>
          </a:ln>
        </p:spPr>
        <p:txBody>
          <a:bodyPr lIns="144000" tIns="576000" rIns="36000"/>
          <a:lstStyle>
            <a:lvl1pPr>
              <a:defRPr sz="1050" cap="all" baseline="0">
                <a:solidFill>
                  <a:schemeClr val="bg1"/>
                </a:solidFill>
              </a:defRPr>
            </a:lvl1pPr>
            <a:lvl2pPr>
              <a:lnSpc>
                <a:spcPct val="95000"/>
              </a:lnSpc>
              <a:spcAft>
                <a:spcPts val="525"/>
              </a:spcAft>
              <a:defRPr sz="900" cap="all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Musterthema</a:t>
            </a:r>
          </a:p>
        </p:txBody>
      </p:sp>
      <p:sp>
        <p:nvSpPr>
          <p:cNvPr id="47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763588" y="2825752"/>
            <a:ext cx="666750" cy="360000"/>
          </a:xfrm>
          <a:noFill/>
          <a:ln>
            <a:noFill/>
          </a:ln>
        </p:spPr>
        <p:txBody>
          <a:bodyPr lIns="36000" tIns="0" rIns="36000" bIns="0"/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48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559051" y="2825752"/>
            <a:ext cx="666750" cy="360000"/>
          </a:xfrm>
          <a:noFill/>
          <a:ln>
            <a:noFill/>
          </a:ln>
        </p:spPr>
        <p:txBody>
          <a:bodyPr lIns="36000" tIns="0" rIns="36000" bIns="0"/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05</a:t>
            </a:r>
          </a:p>
        </p:txBody>
      </p:sp>
      <p:pic>
        <p:nvPicPr>
          <p:cNvPr id="15" name="Picture 2" descr="Risultati immagini per logo allegion">
            <a:extLst>
              <a:ext uri="{FF2B5EF4-FFF2-40B4-BE49-F238E27FC236}">
                <a16:creationId xmlns:a16="http://schemas.microsoft.com/office/drawing/2014/main" id="{079098FF-699D-4176-A07C-DDBBB61CC5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52" y="5879592"/>
            <a:ext cx="709756" cy="78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63807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8500" y="377827"/>
            <a:ext cx="2713038" cy="55784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03939" y="377827"/>
            <a:ext cx="2713037" cy="55784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7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│  Seite  </a:t>
            </a:r>
            <a:fld id="{F1F96FC3-9078-42E8-B989-9F4A540508ED}" type="slidenum">
              <a:rPr lang="de-DE" altLang="de-DE"/>
              <a:pPr>
                <a:defRPr/>
              </a:pPr>
              <a:t>‹N›</a:t>
            </a:fld>
            <a:endParaRPr lang="de-DE" alt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Giugno 2017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6294539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White">
          <a:xfrm>
            <a:off x="226066" y="228600"/>
            <a:ext cx="6400800" cy="6400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invGray">
          <a:xfrm>
            <a:off x="576073" y="2797255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27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3" y="2549676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05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 descr="ALLE_CMYK_V_Taglin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9133" y="441254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14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4299697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47522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54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8B07-2C06-4CF2-8E91-F7385E71E2CB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4289334"/>
            <a:ext cx="895401" cy="640080"/>
          </a:xfrm>
        </p:spPr>
        <p:txBody>
          <a:bodyPr/>
          <a:lstStyle>
            <a:lvl1pPr>
              <a:defRPr sz="2100" b="0"/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01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36D4-0671-4B70-A95D-BFBC9A35DA5B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62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E113-026D-4471-A6BA-4E11AB0FBD61}" type="datetime1">
              <a:rPr lang="it-IT" smtClean="0"/>
              <a:pPr/>
              <a:t>17/07/2018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6E962-DA83-45E7-B177-3B58A5F1F09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5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/>
          <a:p>
            <a:fld id="{DDD67DAC-232D-4042-B5C0-E64770A42A28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6272785"/>
            <a:ext cx="4745736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73049" y="2325848"/>
            <a:ext cx="810678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2506133"/>
            <a:ext cx="891224" cy="720332"/>
          </a:xfrm>
        </p:spPr>
        <p:txBody>
          <a:bodyPr/>
          <a:lstStyle>
            <a:lvl1pPr>
              <a:defRPr sz="2100"/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936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2194560"/>
            <a:ext cx="356616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2194560"/>
            <a:ext cx="356616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CD2C-79BD-4B90-B3FA-E3B19B3FF97B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6380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048256"/>
            <a:ext cx="356616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43200"/>
            <a:ext cx="356616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2048256"/>
            <a:ext cx="356616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743200"/>
            <a:ext cx="356616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FDB6-7A26-4DBB-9BB0-088C0534314D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4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C72F-E0F0-449A-A903-6D7865ED3EFA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45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207D-C9F3-42EA-960B-DC9955B358C7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728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27A6-8947-4115-8D9E-E89B1EC0518D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6229681"/>
            <a:ext cx="3429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7577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0A6F-F31A-4CA3-B222-0B3C224FF998}" type="datetimeFigureOut">
              <a:rPr lang="en-US" dirty="0"/>
              <a:t>7/17/2018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6229681"/>
            <a:ext cx="3429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82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69D4-B020-4602-B87C-B094679675DF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89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11EA-3D59-4DFE-9385-0A032B3191AF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9CAD-5FC1-4E47-B049-3C8CEEB84385}" type="datetime1">
              <a:rPr lang="it-IT" smtClean="0"/>
              <a:pPr/>
              <a:t>17/07/2018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6E962-DA83-45E7-B177-3B58A5F1F09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3DD9-8DC7-4960-BCF4-50C6CACA5322}" type="datetime1">
              <a:rPr lang="it-IT" smtClean="0"/>
              <a:pPr/>
              <a:t>17/07/2018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6E962-DA83-45E7-B177-3B58A5F1F09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C5F5-EC66-4AB3-B7F7-07AE2209BDE1}" type="datetime1">
              <a:rPr lang="it-IT" smtClean="0"/>
              <a:pPr/>
              <a:t>17/07/2018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6E962-DA83-45E7-B177-3B58A5F1F09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FEB2-8C12-43EF-AC69-F67847E54887}" type="datetime1">
              <a:rPr lang="it-IT" smtClean="0"/>
              <a:pPr/>
              <a:t>17/07/2018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6E962-DA83-45E7-B177-3B58A5F1F09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53FE-774F-42FF-8117-99645759B77C}" type="datetime1">
              <a:rPr lang="it-IT" smtClean="0"/>
              <a:pPr/>
              <a:t>17/07/2018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6E962-DA83-45E7-B177-3B58A5F1F09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5A436-0B67-40CE-B7E1-EBF3BB64F1A2}" type="datetime1">
              <a:rPr lang="it-IT" smtClean="0"/>
              <a:pPr/>
              <a:t>17/07/2018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6E962-DA83-45E7-B177-3B58A5F1F09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8229600" cy="114300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673340"/>
            <a:ext cx="8229600" cy="415151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 txBox="1">
            <a:spLocks/>
          </p:cNvSpPr>
          <p:nvPr/>
        </p:nvSpPr>
        <p:spPr>
          <a:xfrm>
            <a:off x="450850" y="6314630"/>
            <a:ext cx="6118335" cy="372366"/>
          </a:xfrm>
          <a:prstGeom prst="rect">
            <a:avLst/>
          </a:prstGeom>
        </p:spPr>
        <p:txBody>
          <a:bodyPr vert="horz" lIns="0" tIns="34290" rIns="68580" bIns="34290" rtlCol="0" anchor="t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Wingdings" charset="2"/>
              <a:buNone/>
              <a:tabLst/>
              <a:defRPr/>
            </a:pPr>
            <a:fld id="{A18D7474-F959-4F4F-B552-144BC6A81CE6}" type="slidenum">
              <a:rPr sz="1050" b="0" i="0">
                <a:latin typeface="Arial"/>
                <a:ea typeface="+mn-ea"/>
                <a:cs typeface="+mn-cs"/>
              </a:rPr>
              <a:pPr marL="0" marR="0" lvl="0" indent="0" algn="l" defTabSz="3429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Wingdings" charset="2"/>
                <a:buNone/>
                <a:tabLst/>
                <a:defRPr/>
              </a:pPr>
              <a:t>‹N›</a:t>
            </a:fld>
            <a:r>
              <a:rPr sz="1050" b="0" i="0" dirty="0">
                <a:latin typeface="Arial"/>
                <a:ea typeface="+mn-ea"/>
                <a:cs typeface="+mn-cs"/>
              </a:rPr>
              <a:t> | </a:t>
            </a:r>
            <a:r>
              <a:rPr lang="de-DE" sz="1050" b="1" dirty="0">
                <a:solidFill>
                  <a:srgbClr val="4D4D4D"/>
                </a:solidFill>
                <a:latin typeface="Bookman Old Style" panose="02050604050505020204" pitchFamily="18" charset="0"/>
                <a:ea typeface="+mn-ea"/>
                <a:cs typeface="Tahoma" panose="020B0604030504040204" pitchFamily="34" charset="0"/>
              </a:rPr>
              <a:t>La </a:t>
            </a:r>
            <a:r>
              <a:rPr lang="de-DE" sz="1050" b="1" dirty="0" err="1">
                <a:solidFill>
                  <a:srgbClr val="4D4D4D"/>
                </a:solidFill>
                <a:latin typeface="Bookman Old Style" panose="02050604050505020204" pitchFamily="18" charset="0"/>
                <a:ea typeface="+mn-ea"/>
                <a:cs typeface="Tahoma" panose="020B0604030504040204" pitchFamily="34" charset="0"/>
              </a:rPr>
              <a:t>gestione</a:t>
            </a:r>
            <a:r>
              <a:rPr lang="de-DE" sz="1050" b="1" dirty="0">
                <a:solidFill>
                  <a:srgbClr val="4D4D4D"/>
                </a:solidFill>
                <a:latin typeface="Bookman Old Style" panose="02050604050505020204" pitchFamily="18" charset="0"/>
                <a:ea typeface="+mn-ea"/>
                <a:cs typeface="Tahoma" panose="020B0604030504040204" pitchFamily="34" charset="0"/>
              </a:rPr>
              <a:t> </a:t>
            </a:r>
            <a:r>
              <a:rPr lang="de-DE" sz="1050" b="1" dirty="0" err="1">
                <a:solidFill>
                  <a:srgbClr val="4D4D4D"/>
                </a:solidFill>
                <a:latin typeface="Bookman Old Style" panose="02050604050505020204" pitchFamily="18" charset="0"/>
                <a:ea typeface="+mn-ea"/>
                <a:cs typeface="Tahoma" panose="020B0604030504040204" pitchFamily="34" charset="0"/>
              </a:rPr>
              <a:t>degli</a:t>
            </a:r>
            <a:r>
              <a:rPr lang="de-DE" sz="1050" b="1" dirty="0">
                <a:solidFill>
                  <a:srgbClr val="4D4D4D"/>
                </a:solidFill>
                <a:latin typeface="Bookman Old Style" panose="02050604050505020204" pitchFamily="18" charset="0"/>
                <a:ea typeface="+mn-ea"/>
                <a:cs typeface="Tahoma" panose="020B0604030504040204" pitchFamily="34" charset="0"/>
              </a:rPr>
              <a:t> </a:t>
            </a:r>
            <a:r>
              <a:rPr lang="de-DE" sz="1050" b="1" dirty="0" err="1">
                <a:solidFill>
                  <a:srgbClr val="4D4D4D"/>
                </a:solidFill>
                <a:latin typeface="Bookman Old Style" panose="02050604050505020204" pitchFamily="18" charset="0"/>
                <a:ea typeface="+mn-ea"/>
                <a:cs typeface="Tahoma" panose="020B0604030504040204" pitchFamily="34" charset="0"/>
              </a:rPr>
              <a:t>accessi</a:t>
            </a:r>
            <a:r>
              <a:rPr lang="de-DE" sz="1050" b="1" dirty="0">
                <a:solidFill>
                  <a:srgbClr val="4D4D4D"/>
                </a:solidFill>
                <a:latin typeface="Bookman Old Style" panose="02050604050505020204" pitchFamily="18" charset="0"/>
                <a:ea typeface="+mn-ea"/>
                <a:cs typeface="Tahoma" panose="020B0604030504040204" pitchFamily="34" charset="0"/>
              </a:rPr>
              <a:t> </a:t>
            </a:r>
            <a:r>
              <a:rPr lang="de-DE" sz="1050" b="1" dirty="0" err="1">
                <a:solidFill>
                  <a:srgbClr val="4D4D4D"/>
                </a:solidFill>
                <a:latin typeface="Bookman Old Style" panose="02050604050505020204" pitchFamily="18" charset="0"/>
                <a:ea typeface="+mn-ea"/>
                <a:cs typeface="Tahoma" panose="020B0604030504040204" pitchFamily="34" charset="0"/>
              </a:rPr>
              <a:t>negli</a:t>
            </a:r>
            <a:r>
              <a:rPr lang="de-DE" sz="1050" b="1" dirty="0">
                <a:solidFill>
                  <a:srgbClr val="4D4D4D"/>
                </a:solidFill>
                <a:latin typeface="Bookman Old Style" panose="02050604050505020204" pitchFamily="18" charset="0"/>
                <a:ea typeface="+mn-ea"/>
                <a:cs typeface="Tahoma" panose="020B0604030504040204" pitchFamily="34" charset="0"/>
              </a:rPr>
              <a:t> </a:t>
            </a:r>
            <a:r>
              <a:rPr lang="de-DE" sz="1050" b="1" dirty="0" err="1">
                <a:solidFill>
                  <a:srgbClr val="4D4D4D"/>
                </a:solidFill>
                <a:latin typeface="Bookman Old Style" panose="02050604050505020204" pitchFamily="18" charset="0"/>
                <a:ea typeface="+mn-ea"/>
                <a:cs typeface="Tahoma" panose="020B0604030504040204" pitchFamily="34" charset="0"/>
              </a:rPr>
              <a:t>immobili</a:t>
            </a:r>
            <a:r>
              <a:rPr lang="de-DE" sz="1050" b="1" dirty="0">
                <a:solidFill>
                  <a:srgbClr val="4D4D4D"/>
                </a:solidFill>
                <a:latin typeface="Bookman Old Style" panose="02050604050505020204" pitchFamily="18" charset="0"/>
                <a:ea typeface="+mn-ea"/>
                <a:cs typeface="Tahoma" panose="020B0604030504040204" pitchFamily="34" charset="0"/>
              </a:rPr>
              <a:t> per </a:t>
            </a:r>
            <a:r>
              <a:rPr lang="de-DE" sz="1050" b="1" dirty="0" err="1">
                <a:solidFill>
                  <a:srgbClr val="4D4D4D"/>
                </a:solidFill>
                <a:latin typeface="Bookman Old Style" panose="02050604050505020204" pitchFamily="18" charset="0"/>
                <a:ea typeface="+mn-ea"/>
                <a:cs typeface="Tahoma" panose="020B0604030504040204" pitchFamily="34" charset="0"/>
              </a:rPr>
              <a:t>affitti</a:t>
            </a:r>
            <a:r>
              <a:rPr lang="de-DE" sz="1050" b="1" dirty="0">
                <a:solidFill>
                  <a:srgbClr val="4D4D4D"/>
                </a:solidFill>
                <a:latin typeface="Bookman Old Style" panose="02050604050505020204" pitchFamily="18" charset="0"/>
                <a:ea typeface="+mn-ea"/>
                <a:cs typeface="Tahoma" panose="020B0604030504040204" pitchFamily="34" charset="0"/>
              </a:rPr>
              <a:t> brevi</a:t>
            </a:r>
          </a:p>
          <a:p>
            <a:pPr algn="l">
              <a:spcAft>
                <a:spcPts val="0"/>
              </a:spcAft>
              <a:buNone/>
            </a:pPr>
            <a:endParaRPr sz="1050" b="0" i="0" dirty="0">
              <a:latin typeface="Arial"/>
              <a:ea typeface="+mn-ea"/>
              <a:cs typeface="+mn-cs"/>
            </a:endParaRPr>
          </a:p>
        </p:txBody>
      </p:sp>
      <p:pic>
        <p:nvPicPr>
          <p:cNvPr id="6" name="Picture 2" descr="Risultati immagini per logo allegion">
            <a:extLst>
              <a:ext uri="{FF2B5EF4-FFF2-40B4-BE49-F238E27FC236}">
                <a16:creationId xmlns:a16="http://schemas.microsoft.com/office/drawing/2014/main" id="{D2854D5E-AE5E-4050-9E6D-36BE5F7D1D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52" y="5824854"/>
            <a:ext cx="709756" cy="78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53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342900" rtl="0" eaLnBrk="1" latinLnBrk="0" hangingPunct="1">
        <a:spcBef>
          <a:spcPct val="0"/>
        </a:spcBef>
        <a:buNone/>
        <a:defRPr sz="21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Clr>
          <a:schemeClr val="bg2"/>
        </a:buClr>
        <a:buFont typeface="Wingdings" charset="2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29779" indent="-129779" algn="l" defTabSz="342900" rtl="0" eaLnBrk="1" latinLnBrk="0" hangingPunct="1">
        <a:spcBef>
          <a:spcPct val="20000"/>
        </a:spcBef>
        <a:buClr>
          <a:schemeClr val="bg2"/>
        </a:buClr>
        <a:buSzPct val="110000"/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59556" indent="-129779" algn="l" defTabSz="342900" rtl="0" eaLnBrk="1" latinLnBrk="0" hangingPunct="1">
        <a:spcBef>
          <a:spcPct val="20000"/>
        </a:spcBef>
        <a:buClr>
          <a:schemeClr val="bg2"/>
        </a:buClr>
        <a:buFont typeface="Lucida Grande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384572" indent="-125016" algn="l" defTabSz="342900" rtl="0" eaLnBrk="1" latinLnBrk="0" hangingPunct="1">
        <a:spcBef>
          <a:spcPct val="20000"/>
        </a:spcBef>
        <a:buClr>
          <a:schemeClr val="bg2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13160" indent="-128588" algn="l" defTabSz="342900" rtl="0" eaLnBrk="1" latinLnBrk="0" hangingPunct="1">
        <a:spcBef>
          <a:spcPct val="20000"/>
        </a:spcBef>
        <a:buClr>
          <a:schemeClr val="bg2"/>
        </a:buClr>
        <a:buFont typeface="Lucida Grande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90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377825"/>
            <a:ext cx="269875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2000" tIns="126000" rIns="90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61906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1" y="377827"/>
            <a:ext cx="5578475" cy="55784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2000" tIns="126000" rIns="144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</a:t>
            </a:r>
            <a:br>
              <a:rPr lang="de-DE" altLang="de-DE" dirty="0"/>
            </a:br>
            <a:r>
              <a:rPr lang="de-DE" altLang="de-DE" dirty="0"/>
              <a:t>Ebene</a:t>
            </a:r>
          </a:p>
          <a:p>
            <a:pPr lvl="2"/>
            <a:r>
              <a:rPr lang="de-DE" altLang="de-DE" dirty="0"/>
              <a:t>Dritte </a:t>
            </a:r>
            <a:br>
              <a:rPr lang="de-DE" altLang="de-DE" dirty="0"/>
            </a:br>
            <a:r>
              <a:rPr lang="de-DE" altLang="de-DE" dirty="0"/>
              <a:t>Ebene</a:t>
            </a:r>
          </a:p>
          <a:p>
            <a:pPr lvl="3"/>
            <a:r>
              <a:rPr lang="de-DE" altLang="de-DE" dirty="0"/>
              <a:t>Vierte </a:t>
            </a:r>
            <a:br>
              <a:rPr lang="de-DE" altLang="de-DE" dirty="0"/>
            </a:br>
            <a:r>
              <a:rPr lang="de-DE" altLang="de-DE" dirty="0"/>
              <a:t>Ebene</a:t>
            </a:r>
          </a:p>
          <a:p>
            <a:pPr lvl="4"/>
            <a:r>
              <a:rPr lang="de-DE" altLang="de-DE" dirty="0"/>
              <a:t>Fünfte </a:t>
            </a:r>
            <a:br>
              <a:rPr lang="de-DE" altLang="de-DE" dirty="0"/>
            </a:br>
            <a:r>
              <a:rPr lang="de-DE" altLang="de-DE" dirty="0"/>
              <a:t>Ebene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6097589" y="97202"/>
            <a:ext cx="2039937" cy="252413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r>
              <a:rPr lang="de-DE" altLang="de-DE"/>
              <a:t>Giugno 2017</a:t>
            </a:r>
            <a:endParaRPr lang="de-DE" alt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9739" y="97200"/>
            <a:ext cx="757237" cy="252412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de-DE" altLang="de-DE" dirty="0"/>
              <a:t>│Seite </a:t>
            </a:r>
            <a:fld id="{3DB886D5-75CA-4149-8F02-F07BC532C5C9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  <p:pic>
        <p:nvPicPr>
          <p:cNvPr id="10" name="Picture 2" descr="Risultati immagini per logo allegion">
            <a:extLst>
              <a:ext uri="{FF2B5EF4-FFF2-40B4-BE49-F238E27FC236}">
                <a16:creationId xmlns:a16="http://schemas.microsoft.com/office/drawing/2014/main" id="{4560BBAE-8591-41FC-ABF3-8A015E1FB7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52" y="5879592"/>
            <a:ext cx="709756" cy="78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41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ransition>
    <p:fade/>
  </p:transition>
  <p:hf hdr="0" ftr="0"/>
  <p:txStyles>
    <p:titleStyle>
      <a:lvl1pPr algn="l" rtl="0" fontAlgn="base">
        <a:spcBef>
          <a:spcPct val="0"/>
        </a:spcBef>
        <a:spcAft>
          <a:spcPct val="0"/>
        </a:spcAft>
        <a:defRPr sz="1200" baseline="300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Arial" charset="0"/>
          <a:cs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Arial" charset="0"/>
          <a:cs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Arial" charset="0"/>
          <a:cs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Arial" charset="0"/>
          <a:cs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l" rtl="0" fontAlgn="base">
        <a:spcBef>
          <a:spcPct val="0"/>
        </a:spcBef>
        <a:spcAft>
          <a:spcPct val="50000"/>
        </a:spcAft>
        <a:buFont typeface="Wingdings 2" pitchFamily="18" charset="2"/>
        <a:defRPr sz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35731" indent="-134541" algn="l" rtl="0" fontAlgn="base">
        <a:spcBef>
          <a:spcPct val="0"/>
        </a:spcBef>
        <a:spcAft>
          <a:spcPct val="50000"/>
        </a:spcAft>
        <a:buFont typeface="Wingdings" pitchFamily="2" charset="2"/>
        <a:buChar char="§"/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36922" algn="l" rtl="0" fontAlgn="base">
        <a:spcBef>
          <a:spcPct val="0"/>
        </a:spcBef>
        <a:spcAft>
          <a:spcPct val="50000"/>
        </a:spcAft>
        <a:buFont typeface="Wingdings" pitchFamily="2" charset="2"/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278606" indent="-140494" algn="l" rtl="0" fontAlgn="base">
        <a:spcBef>
          <a:spcPct val="0"/>
        </a:spcBef>
        <a:spcAft>
          <a:spcPct val="50000"/>
        </a:spcAft>
        <a:buChar char="-"/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79797" algn="l" rtl="0" fontAlgn="base">
        <a:spcBef>
          <a:spcPct val="0"/>
        </a:spcBef>
        <a:spcAft>
          <a:spcPct val="50000"/>
        </a:spcAft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22697" algn="l" rtl="0" fontAlgn="base">
        <a:spcBef>
          <a:spcPct val="0"/>
        </a:spcBef>
        <a:spcAft>
          <a:spcPct val="50000"/>
        </a:spcAft>
        <a:defRPr sz="1050">
          <a:solidFill>
            <a:schemeClr val="tx1"/>
          </a:solidFill>
          <a:latin typeface="+mn-lt"/>
          <a:cs typeface="+mn-cs"/>
        </a:defRPr>
      </a:lvl6pPr>
      <a:lvl7pPr marL="965597" algn="l" rtl="0" fontAlgn="base">
        <a:spcBef>
          <a:spcPct val="0"/>
        </a:spcBef>
        <a:spcAft>
          <a:spcPct val="50000"/>
        </a:spcAft>
        <a:defRPr sz="1050">
          <a:solidFill>
            <a:schemeClr val="tx1"/>
          </a:solidFill>
          <a:latin typeface="+mn-lt"/>
          <a:cs typeface="+mn-cs"/>
        </a:defRPr>
      </a:lvl7pPr>
      <a:lvl8pPr marL="1308497" algn="l" rtl="0" fontAlgn="base">
        <a:spcBef>
          <a:spcPct val="0"/>
        </a:spcBef>
        <a:spcAft>
          <a:spcPct val="50000"/>
        </a:spcAft>
        <a:defRPr sz="1050">
          <a:solidFill>
            <a:schemeClr val="tx1"/>
          </a:solidFill>
          <a:latin typeface="+mn-lt"/>
          <a:cs typeface="+mn-cs"/>
        </a:defRPr>
      </a:lvl8pPr>
      <a:lvl9pPr marL="1651397" algn="l" rtl="0" fontAlgn="base">
        <a:spcBef>
          <a:spcPct val="0"/>
        </a:spcBef>
        <a:spcAft>
          <a:spcPct val="50000"/>
        </a:spcAft>
        <a:defRPr sz="105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121408"/>
            <a:ext cx="75438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648A1663-7765-4EF4-B97F-A02E70C6265E}" type="datetimeFigureOut">
              <a:rPr lang="en-US" dirty="0"/>
              <a:t>7/17/2018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6229681"/>
            <a:ext cx="3429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0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10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0.png"/><Relationship Id="rId3" Type="http://schemas.openxmlformats.org/officeDocument/2006/relationships/image" Target="../media/image70.png"/><Relationship Id="rId7" Type="http://schemas.microsoft.com/office/2007/relationships/hdphoto" Target="../media/hdphoto5.wdp"/><Relationship Id="rId12" Type="http://schemas.openxmlformats.org/officeDocument/2006/relationships/image" Target="../media/image7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8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10" Type="http://schemas.openxmlformats.org/officeDocument/2006/relationships/image" Target="../media/image10.png"/><Relationship Id="rId4" Type="http://schemas.openxmlformats.org/officeDocument/2006/relationships/image" Target="../media/image80.png"/><Relationship Id="rId9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7.jp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10" Type="http://schemas.openxmlformats.org/officeDocument/2006/relationships/image" Target="../media/image10.png"/><Relationship Id="rId4" Type="http://schemas.openxmlformats.org/officeDocument/2006/relationships/image" Target="../media/image79.png"/><Relationship Id="rId9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7.jpg"/><Relationship Id="rId7" Type="http://schemas.openxmlformats.org/officeDocument/2006/relationships/image" Target="../media/image88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3.jpeg"/><Relationship Id="rId11" Type="http://schemas.openxmlformats.org/officeDocument/2006/relationships/image" Target="../media/image89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913256A-C38E-45B5-AB35-077A5F327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52736"/>
            <a:ext cx="9180512" cy="45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20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97686A-D1C3-49A7-8274-0E95738B212F}"/>
              </a:ext>
            </a:extLst>
          </p:cNvPr>
          <p:cNvSpPr txBox="1"/>
          <p:nvPr/>
        </p:nvSpPr>
        <p:spPr>
          <a:xfrm>
            <a:off x="437611" y="4291529"/>
            <a:ext cx="679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200" b="1" spc="15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Le tipologie edilizie più performanti e la gestione accessi negli immobili per affitti brevi</a:t>
            </a:r>
          </a:p>
          <a:p>
            <a:pPr defTabSz="342900"/>
            <a:endParaRPr lang="it-IT" sz="1200" b="1" spc="15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  <a:p>
            <a:pPr defTabSz="342900"/>
            <a:r>
              <a:rPr lang="it-IT" sz="12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ANCEBOLOGNA 17 LUGLIO 2018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5220E90-8C98-4B0C-AF4E-89962954D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63" t="16207" r="4358" b="8332"/>
          <a:stretch/>
        </p:blipFill>
        <p:spPr>
          <a:xfrm>
            <a:off x="5052060" y="5012907"/>
            <a:ext cx="2044478" cy="62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DF6EC8FB-5516-4B5F-A63D-E66A1B297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2135" y="4691454"/>
            <a:ext cx="2947670" cy="406908"/>
          </a:xfrm>
        </p:spPr>
        <p:txBody>
          <a:bodyPr>
            <a:normAutofit/>
          </a:bodyPr>
          <a:lstStyle/>
          <a:p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</a:rPr>
              <a:t>ARCH. SERENA VENTURI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5CD71B5-F337-448E-BAD5-3076B425EC00}"/>
              </a:ext>
            </a:extLst>
          </p:cNvPr>
          <p:cNvSpPr/>
          <p:nvPr/>
        </p:nvSpPr>
        <p:spPr>
          <a:xfrm>
            <a:off x="557784" y="2204864"/>
            <a:ext cx="962758" cy="1303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415192B-2320-4852-ADE7-9FCF05C6C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81" y="1626870"/>
            <a:ext cx="8976802" cy="3126106"/>
          </a:xfrm>
        </p:spPr>
        <p:txBody>
          <a:bodyPr anchor="t">
            <a:norm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it-IT" sz="4050" b="1" i="1" spc="23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BED in BO </a:t>
            </a:r>
            <a:br>
              <a:rPr lang="it-IT" sz="900" spc="195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br>
              <a:rPr lang="it-IT" sz="900" spc="195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br>
              <a:rPr lang="it-IT" sz="900" spc="195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br>
              <a:rPr lang="it-IT" sz="900" spc="195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it-IT" sz="2100" b="1" i="1" spc="195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dentro e fuori l’edilizia</a:t>
            </a:r>
            <a:br>
              <a:rPr lang="it-IT" sz="2100" b="1" i="1" spc="195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br>
              <a:rPr lang="it-IT" sz="2100" b="1" i="1" spc="195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it-IT" sz="2100" b="1" i="1" spc="195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	dalla crisi alle nuove opportunità</a:t>
            </a:r>
            <a:endParaRPr lang="it-IT" sz="2100" b="1" spc="195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AE6117A-F6C1-47AD-9A14-FB3CF0A09053}"/>
              </a:ext>
            </a:extLst>
          </p:cNvPr>
          <p:cNvCxnSpPr>
            <a:cxnSpLocks/>
          </p:cNvCxnSpPr>
          <p:nvPr/>
        </p:nvCxnSpPr>
        <p:spPr>
          <a:xfrm>
            <a:off x="0" y="4560570"/>
            <a:ext cx="9144000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6FD39C16-8595-493F-960A-D31679915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598" y="4263390"/>
            <a:ext cx="1370822" cy="137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Risultati immagini per logo ance bologna">
            <a:extLst>
              <a:ext uri="{FF2B5EF4-FFF2-40B4-BE49-F238E27FC236}">
                <a16:creationId xmlns:a16="http://schemas.microsoft.com/office/drawing/2014/main" id="{CA14258A-9FA5-45AC-B407-DBFBA2665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55" y="173483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656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95CD71B5-F337-448E-BAD5-3076B425EC00}"/>
              </a:ext>
            </a:extLst>
          </p:cNvPr>
          <p:cNvSpPr/>
          <p:nvPr/>
        </p:nvSpPr>
        <p:spPr>
          <a:xfrm>
            <a:off x="606321" y="2140022"/>
            <a:ext cx="962758" cy="1333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415192B-2320-4852-ADE7-9FCF05C6C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78" y="1200492"/>
            <a:ext cx="8539191" cy="236220"/>
          </a:xfrm>
        </p:spPr>
        <p:txBody>
          <a:bodyPr anchor="t">
            <a:noAutofit/>
          </a:bodyPr>
          <a:lstStyle/>
          <a:p>
            <a:pPr algn="ctr"/>
            <a:r>
              <a:rPr lang="it-IT" sz="1350" b="1" dirty="0">
                <a:latin typeface="Century Gothic" panose="020B0502020202020204" pitchFamily="34" charset="0"/>
              </a:rPr>
              <a:t>REGOLAMENTAZIONE delle strutture ricettive nel Comune di Bologna</a:t>
            </a:r>
            <a:br>
              <a:rPr lang="it-IT" sz="1350" b="1" dirty="0">
                <a:latin typeface="Century Gothic" panose="020B0502020202020204" pitchFamily="34" charset="0"/>
              </a:rPr>
            </a:br>
            <a:br>
              <a:rPr lang="it-IT" sz="1350" dirty="0">
                <a:latin typeface="Century Gothic" panose="020B0502020202020204" pitchFamily="34" charset="0"/>
              </a:rPr>
            </a:br>
            <a:endParaRPr lang="it-IT" sz="1350" spc="195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E8FCD0A-3522-4CD5-A4AD-40F61E9C4F98}"/>
              </a:ext>
            </a:extLst>
          </p:cNvPr>
          <p:cNvCxnSpPr>
            <a:cxnSpLocks/>
          </p:cNvCxnSpPr>
          <p:nvPr/>
        </p:nvCxnSpPr>
        <p:spPr>
          <a:xfrm>
            <a:off x="0" y="4545330"/>
            <a:ext cx="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875E7F60-D33F-4337-801B-3B139B92F471}"/>
              </a:ext>
            </a:extLst>
          </p:cNvPr>
          <p:cNvCxnSpPr>
            <a:cxnSpLocks/>
          </p:cNvCxnSpPr>
          <p:nvPr/>
        </p:nvCxnSpPr>
        <p:spPr>
          <a:xfrm>
            <a:off x="0" y="4552950"/>
            <a:ext cx="9144000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CEED9E1-6BF4-48E2-8453-ECBC7B9C2313}"/>
              </a:ext>
            </a:extLst>
          </p:cNvPr>
          <p:cNvSpPr txBox="1"/>
          <p:nvPr/>
        </p:nvSpPr>
        <p:spPr>
          <a:xfrm>
            <a:off x="385472" y="4664728"/>
            <a:ext cx="67919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200" b="1" i="1" spc="15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Le tipologie edilizie più performanti e la gestione accessi negli immobili per affitti brevi</a:t>
            </a:r>
          </a:p>
          <a:p>
            <a:pPr defTabSz="342900"/>
            <a:endParaRPr lang="it-IT" sz="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  <a:p>
            <a:pPr defTabSz="342900"/>
            <a:r>
              <a:rPr lang="it-IT" sz="12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ANCEBOLOGNA 17 LUGLIO 2018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5BF1992-7804-4ADF-9C38-FDE298049DAC}"/>
              </a:ext>
            </a:extLst>
          </p:cNvPr>
          <p:cNvSpPr txBox="1"/>
          <p:nvPr/>
        </p:nvSpPr>
        <p:spPr>
          <a:xfrm>
            <a:off x="2142560" y="2216929"/>
            <a:ext cx="3233036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BED &amp; BREAKFAST 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– nella propria dimora abituale, locazione saltuaria </a:t>
            </a:r>
            <a:r>
              <a:rPr lang="it-IT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max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120 gg nell’anno / 500 pernottamenti</a:t>
            </a:r>
          </a:p>
          <a:p>
            <a:pPr defTabSz="342900"/>
            <a:endParaRPr lang="it-IT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342900"/>
            <a:b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AFFITTACAMERE 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– senza l’uso cucina, camere con bagno privato/in comune</a:t>
            </a:r>
          </a:p>
          <a:p>
            <a:pPr defTabSz="342900"/>
            <a:r>
              <a:rPr lang="it-IT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max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6 camere – </a:t>
            </a:r>
            <a:r>
              <a:rPr lang="it-IT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max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2 alloggi per stabile</a:t>
            </a:r>
            <a:b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b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it-IT" sz="135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36766A5-B646-4FDD-A0D5-86F94961291F}"/>
              </a:ext>
            </a:extLst>
          </p:cNvPr>
          <p:cNvSpPr txBox="1"/>
          <p:nvPr/>
        </p:nvSpPr>
        <p:spPr>
          <a:xfrm>
            <a:off x="5474432" y="2191182"/>
            <a:ext cx="29413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APPARTAMENTI AMMOBILIATI ADUSO TURISTICO 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– proprietario/usufruttuario</a:t>
            </a:r>
          </a:p>
          <a:p>
            <a:pPr defTabSz="342900"/>
            <a:r>
              <a:rPr lang="it-IT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max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6 mesi nell’anno – </a:t>
            </a:r>
            <a:r>
              <a:rPr lang="it-IT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max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3 case</a:t>
            </a:r>
          </a:p>
          <a:p>
            <a:pPr defTabSz="342900"/>
            <a:endParaRPr lang="it-IT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342900"/>
            <a:endParaRPr lang="it-IT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342900"/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CASE/APPARTAMENTI VACANZE</a:t>
            </a:r>
          </a:p>
          <a:p>
            <a:pPr defTabSz="342900"/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qualsiasi diritto di detenzione</a:t>
            </a:r>
          </a:p>
          <a:p>
            <a:pPr defTabSz="342900"/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annuale, </a:t>
            </a:r>
            <a:r>
              <a:rPr lang="it-IT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max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5 mesi continuativi</a:t>
            </a:r>
            <a:b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it-IT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342900"/>
            <a:endParaRPr lang="it-IT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342900"/>
            <a:b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b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br>
              <a:rPr lang="it-IT" sz="135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br>
              <a:rPr lang="it-IT" sz="1350" b="1" i="1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br>
              <a:rPr lang="it-IT" sz="1350" b="1" i="1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it-IT" sz="135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E63984F-9541-46F1-970F-0F8095F6FA08}"/>
              </a:ext>
            </a:extLst>
          </p:cNvPr>
          <p:cNvSpPr txBox="1"/>
          <p:nvPr/>
        </p:nvSpPr>
        <p:spPr>
          <a:xfrm>
            <a:off x="2823474" y="1768141"/>
            <a:ext cx="6323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200" b="1" dirty="0">
                <a:solidFill>
                  <a:srgbClr val="9DBFBE">
                    <a:lumMod val="50000"/>
                  </a:srgbClr>
                </a:solidFill>
                <a:latin typeface="Century Gothic" panose="020B0502020202020204" pitchFamily="34" charset="0"/>
              </a:rPr>
              <a:t>SINGOLE STANZE					    INTERA UNITA’ IMMOBILIARE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5DF95D7-EF9B-407C-90BC-2BEC92DFE68F}"/>
              </a:ext>
            </a:extLst>
          </p:cNvPr>
          <p:cNvCxnSpPr>
            <a:cxnSpLocks/>
          </p:cNvCxnSpPr>
          <p:nvPr/>
        </p:nvCxnSpPr>
        <p:spPr>
          <a:xfrm>
            <a:off x="560832" y="2010524"/>
            <a:ext cx="8022336" cy="19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15D1424F-BCCF-4427-B5AC-D4EA29262946}"/>
              </a:ext>
            </a:extLst>
          </p:cNvPr>
          <p:cNvCxnSpPr/>
          <p:nvPr/>
        </p:nvCxnSpPr>
        <p:spPr>
          <a:xfrm>
            <a:off x="1958354" y="1832096"/>
            <a:ext cx="0" cy="1890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C574D910-9BE8-49AB-8969-A31F47F42FF3}"/>
              </a:ext>
            </a:extLst>
          </p:cNvPr>
          <p:cNvCxnSpPr>
            <a:cxnSpLocks/>
          </p:cNvCxnSpPr>
          <p:nvPr/>
        </p:nvCxnSpPr>
        <p:spPr>
          <a:xfrm flipV="1">
            <a:off x="560832" y="2957967"/>
            <a:ext cx="8019275" cy="7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BDAB4820-9F1D-4A82-857C-79523565FCEC}"/>
              </a:ext>
            </a:extLst>
          </p:cNvPr>
          <p:cNvCxnSpPr/>
          <p:nvPr/>
        </p:nvCxnSpPr>
        <p:spPr>
          <a:xfrm>
            <a:off x="5310077" y="1832096"/>
            <a:ext cx="0" cy="1890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3F5A1CA-5130-41AF-A60E-1706F1446C8F}"/>
              </a:ext>
            </a:extLst>
          </p:cNvPr>
          <p:cNvSpPr txBox="1"/>
          <p:nvPr/>
        </p:nvSpPr>
        <p:spPr>
          <a:xfrm>
            <a:off x="614002" y="2228716"/>
            <a:ext cx="1463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it-IT" sz="1200" b="1" dirty="0">
                <a:solidFill>
                  <a:srgbClr val="9DBFBE">
                    <a:lumMod val="50000"/>
                  </a:srgbClr>
                </a:solidFill>
                <a:latin typeface="Century Gothic" panose="020B0502020202020204" pitchFamily="34" charset="0"/>
              </a:rPr>
              <a:t>FORMA </a:t>
            </a:r>
          </a:p>
          <a:p>
            <a:pPr algn="ctr" defTabSz="342900"/>
            <a:r>
              <a:rPr lang="it-IT" sz="1200" b="1" dirty="0">
                <a:solidFill>
                  <a:srgbClr val="9DBFBE">
                    <a:lumMod val="50000"/>
                  </a:srgbClr>
                </a:solidFill>
                <a:latin typeface="Century Gothic" panose="020B0502020202020204" pitchFamily="34" charset="0"/>
              </a:rPr>
              <a:t>PRIVATA</a:t>
            </a:r>
          </a:p>
          <a:p>
            <a:pPr algn="ctr" defTabSz="342900"/>
            <a:endParaRPr lang="it-IT" sz="1200" b="1" dirty="0">
              <a:solidFill>
                <a:srgbClr val="9DBFBE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algn="ctr" defTabSz="342900"/>
            <a:endParaRPr lang="it-IT" sz="1200" b="1" dirty="0">
              <a:solidFill>
                <a:srgbClr val="9DBFBE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algn="ctr" defTabSz="342900"/>
            <a:endParaRPr lang="it-IT" sz="1200" b="1" dirty="0">
              <a:solidFill>
                <a:srgbClr val="9DBFBE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algn="ctr" defTabSz="342900"/>
            <a:r>
              <a:rPr lang="it-IT" sz="1200" b="1" dirty="0">
                <a:solidFill>
                  <a:srgbClr val="9DBFBE">
                    <a:lumMod val="50000"/>
                  </a:srgbClr>
                </a:solidFill>
                <a:latin typeface="Century Gothic" panose="020B0502020202020204" pitchFamily="34" charset="0"/>
              </a:rPr>
              <a:t>FORMA IMPRENDITORIALE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87A5CEA-97C4-4D69-B74A-0AC3A97CD1CE}"/>
              </a:ext>
            </a:extLst>
          </p:cNvPr>
          <p:cNvSpPr txBox="1"/>
          <p:nvPr/>
        </p:nvSpPr>
        <p:spPr>
          <a:xfrm>
            <a:off x="2593382" y="4100663"/>
            <a:ext cx="42434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050" dirty="0">
                <a:solidFill>
                  <a:srgbClr val="9DBFBE">
                    <a:lumMod val="50000"/>
                  </a:srgbClr>
                </a:solidFill>
                <a:latin typeface="Century Gothic" panose="020B0502020202020204" pitchFamily="34" charset="0"/>
              </a:rPr>
              <a:t>http://www.comune.bologna.it/impresa/     &gt;ospitalità</a:t>
            </a:r>
          </a:p>
        </p:txBody>
      </p:sp>
      <p:sp>
        <p:nvSpPr>
          <p:cNvPr id="33" name="Sottotitolo 2">
            <a:extLst>
              <a:ext uri="{FF2B5EF4-FFF2-40B4-BE49-F238E27FC236}">
                <a16:creationId xmlns:a16="http://schemas.microsoft.com/office/drawing/2014/main" id="{4014EE2F-ECD7-401C-BD36-3C54A04559FF}"/>
              </a:ext>
            </a:extLst>
          </p:cNvPr>
          <p:cNvSpPr txBox="1">
            <a:spLocks/>
          </p:cNvSpPr>
          <p:nvPr/>
        </p:nvSpPr>
        <p:spPr>
          <a:xfrm>
            <a:off x="5049079" y="5307420"/>
            <a:ext cx="2128342" cy="271748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900"/>
              </a:spcBef>
              <a:buClr>
                <a:srgbClr val="9DBFBE">
                  <a:lumMod val="75000"/>
                </a:srgbClr>
              </a:buClr>
            </a:pPr>
            <a:r>
              <a:rPr lang="it-IT" sz="1200" b="1">
                <a:solidFill>
                  <a:srgbClr val="9DBFBE">
                    <a:lumMod val="50000"/>
                  </a:srgbClr>
                </a:solidFill>
                <a:latin typeface="Arial" panose="020B0604020202020204"/>
              </a:rPr>
              <a:t>ARCH. SERENA VENTURI</a:t>
            </a:r>
            <a:endParaRPr lang="it-IT" sz="1200" b="1" dirty="0">
              <a:solidFill>
                <a:srgbClr val="9DBFBE">
                  <a:lumMod val="50000"/>
                </a:srgbClr>
              </a:solidFill>
              <a:latin typeface="Arial" panose="020B0604020202020204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8410E0B-EFEA-4F38-8D48-A8ABB7B4E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9597" y="4259029"/>
            <a:ext cx="1214589" cy="121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73000"/>
              </a:srgbClr>
            </a:outerShdw>
          </a:effectLst>
        </p:spPr>
      </p:pic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A8551306-3545-4CDB-8E47-31B6541DE865}"/>
              </a:ext>
            </a:extLst>
          </p:cNvPr>
          <p:cNvCxnSpPr>
            <a:cxnSpLocks/>
          </p:cNvCxnSpPr>
          <p:nvPr/>
        </p:nvCxnSpPr>
        <p:spPr>
          <a:xfrm>
            <a:off x="409078" y="1436768"/>
            <a:ext cx="827846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 descr="Risultati immagini per logo ance bologna">
            <a:extLst>
              <a:ext uri="{FF2B5EF4-FFF2-40B4-BE49-F238E27FC236}">
                <a16:creationId xmlns:a16="http://schemas.microsoft.com/office/drawing/2014/main" id="{06E2BAE5-8970-4310-807C-77054B909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55" y="173483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97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DF6EC8FB-5516-4B5F-A63D-E66A1B297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9079" y="5307420"/>
            <a:ext cx="2128342" cy="271748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1200" b="1" dirty="0">
                <a:solidFill>
                  <a:schemeClr val="accent1">
                    <a:lumMod val="50000"/>
                  </a:schemeClr>
                </a:solidFill>
              </a:rPr>
              <a:t>ARCH. SERENA VENTURI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5CD71B5-F337-448E-BAD5-3076B425EC00}"/>
              </a:ext>
            </a:extLst>
          </p:cNvPr>
          <p:cNvSpPr/>
          <p:nvPr/>
        </p:nvSpPr>
        <p:spPr>
          <a:xfrm>
            <a:off x="603273" y="2132857"/>
            <a:ext cx="962758" cy="1454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415192B-2320-4852-ADE7-9FCF05C6C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72" y="1200548"/>
            <a:ext cx="8539191" cy="236220"/>
          </a:xfrm>
        </p:spPr>
        <p:txBody>
          <a:bodyPr anchor="t">
            <a:noAutofit/>
          </a:bodyPr>
          <a:lstStyle/>
          <a:p>
            <a:pPr algn="ctr"/>
            <a:r>
              <a:rPr lang="it-IT" sz="1350" b="1" i="1" dirty="0">
                <a:latin typeface="Century Gothic" panose="020B0502020202020204" pitchFamily="34" charset="0"/>
              </a:rPr>
              <a:t>L’IMMOBILE giusto nel posto giusto – questione di ‘orientamento’</a:t>
            </a:r>
            <a:br>
              <a:rPr lang="it-IT" sz="1350" b="1" dirty="0">
                <a:latin typeface="Century Gothic" panose="020B0502020202020204" pitchFamily="34" charset="0"/>
              </a:rPr>
            </a:br>
            <a:br>
              <a:rPr lang="it-IT" sz="1350" b="1" dirty="0">
                <a:latin typeface="Century Gothic" panose="020B0502020202020204" pitchFamily="34" charset="0"/>
              </a:rPr>
            </a:br>
            <a:br>
              <a:rPr lang="it-IT" sz="1350" dirty="0">
                <a:latin typeface="Century Gothic" panose="020B0502020202020204" pitchFamily="34" charset="0"/>
              </a:rPr>
            </a:br>
            <a:endParaRPr lang="it-IT" sz="1350" spc="195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E8FCD0A-3522-4CD5-A4AD-40F61E9C4F98}"/>
              </a:ext>
            </a:extLst>
          </p:cNvPr>
          <p:cNvCxnSpPr>
            <a:cxnSpLocks/>
          </p:cNvCxnSpPr>
          <p:nvPr/>
        </p:nvCxnSpPr>
        <p:spPr>
          <a:xfrm>
            <a:off x="0" y="4545330"/>
            <a:ext cx="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875E7F60-D33F-4337-801B-3B139B92F471}"/>
              </a:ext>
            </a:extLst>
          </p:cNvPr>
          <p:cNvCxnSpPr>
            <a:cxnSpLocks/>
          </p:cNvCxnSpPr>
          <p:nvPr/>
        </p:nvCxnSpPr>
        <p:spPr>
          <a:xfrm>
            <a:off x="0" y="4552950"/>
            <a:ext cx="9144000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CEED9E1-6BF4-48E2-8453-ECBC7B9C2313}"/>
              </a:ext>
            </a:extLst>
          </p:cNvPr>
          <p:cNvSpPr txBox="1"/>
          <p:nvPr/>
        </p:nvSpPr>
        <p:spPr>
          <a:xfrm>
            <a:off x="385472" y="4664728"/>
            <a:ext cx="67919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200" b="1" i="1" spc="15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Le tipologie edilizie più performanti e la gestione accessi negli immobili per affitti brevi</a:t>
            </a:r>
          </a:p>
          <a:p>
            <a:pPr defTabSz="342900"/>
            <a:endParaRPr lang="it-IT" sz="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  <a:p>
            <a:pPr defTabSz="342900"/>
            <a:r>
              <a:rPr lang="it-IT" sz="12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ANCEBOLOGNA 17 LUGLIO 2018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5FC264A4-EBA1-40B2-BBFA-7840B262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9597" y="4259029"/>
            <a:ext cx="1214589" cy="121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73000"/>
              </a:srgbClr>
            </a:outerShdw>
          </a:effec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792EAA8-347D-4F6A-9671-81EFF4C63863}"/>
              </a:ext>
            </a:extLst>
          </p:cNvPr>
          <p:cNvSpPr txBox="1"/>
          <p:nvPr/>
        </p:nvSpPr>
        <p:spPr>
          <a:xfrm>
            <a:off x="719610" y="1662358"/>
            <a:ext cx="7870914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200" b="1" dirty="0">
                <a:solidFill>
                  <a:srgbClr val="9DBFBE">
                    <a:lumMod val="50000"/>
                  </a:srgbClr>
                </a:solidFill>
                <a:latin typeface="Century Gothic" panose="020B0502020202020204" pitchFamily="34" charset="0"/>
              </a:rPr>
              <a:t>Ogni area ha un suo potenziale e una sua risorsa</a:t>
            </a:r>
          </a:p>
          <a:p>
            <a:pPr defTabSz="342900"/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	</a:t>
            </a:r>
            <a:r>
              <a:rPr lang="it-IT" sz="1200" i="1" dirty="0">
                <a:solidFill>
                  <a:prstClr val="black"/>
                </a:solidFill>
                <a:latin typeface="Century Gothic" panose="020B0502020202020204" pitchFamily="34" charset="0"/>
              </a:rPr>
              <a:t>ospedali, fabbriche, centro storico, teatri, fiera, o semplicemente il vicinato </a:t>
            </a:r>
          </a:p>
          <a:p>
            <a:pPr defTabSz="342900"/>
            <a:endParaRPr lang="it-IT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57175" indent="-257175" defTabSz="342900">
              <a:buFont typeface="+mj-lt"/>
              <a:buAutoNum type="arabicPeriod"/>
            </a:pP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VALUTAZIONE DEL CONTESTO    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-	Servizi: negozi, bar, trattorie</a:t>
            </a:r>
          </a:p>
          <a:p>
            <a:pPr marL="2758679" lvl="1" indent="-205979" defTabSz="342900">
              <a:buFont typeface="Century Gothic" panose="020B0502020202020204" pitchFamily="34" charset="0"/>
              <a:buChar char="–"/>
            </a:pP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Trasporti pubblici, parcheggi </a:t>
            </a:r>
          </a:p>
          <a:p>
            <a:pPr marL="2758679" lvl="1" indent="-205979" defTabSz="342900">
              <a:buFont typeface="Century Gothic" panose="020B0502020202020204" pitchFamily="34" charset="0"/>
              <a:buChar char="–"/>
            </a:pP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Condominio (e Condòmini)</a:t>
            </a:r>
          </a:p>
          <a:p>
            <a:pPr marL="2758679" lvl="1" indent="-205979" defTabSz="342900">
              <a:spcAft>
                <a:spcPts val="900"/>
              </a:spcAft>
              <a:buFont typeface="Century Gothic" panose="020B0502020202020204" pitchFamily="34" charset="0"/>
              <a:buChar char="–"/>
            </a:pP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Semplicità di accesso e visibilità</a:t>
            </a:r>
          </a:p>
          <a:p>
            <a:pPr marL="257175" indent="-257175" defTabSz="342900">
              <a:spcAft>
                <a:spcPts val="900"/>
              </a:spcAft>
              <a:buFont typeface="+mj-lt"/>
              <a:buAutoNum type="arabicPeriod"/>
            </a:pP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VALUTAZIONE DELL’IMMOBILE		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piano, affaccio, rumore, superfici accessorie</a:t>
            </a:r>
          </a:p>
          <a:p>
            <a:pPr marL="257175" indent="-257175" defTabSz="342900">
              <a:spcAft>
                <a:spcPts val="900"/>
              </a:spcAft>
              <a:buFont typeface="+mj-lt"/>
              <a:buAutoNum type="arabicPeriod"/>
            </a:pP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INDIVIDUAZIONE DEL CLIENTE 	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turista, professionista, trasfertista, coppia, famiglia</a:t>
            </a:r>
            <a:endParaRPr lang="it-IT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57175" indent="-257175" defTabSz="342900">
              <a:spcAft>
                <a:spcPts val="450"/>
              </a:spcAft>
              <a:buFont typeface="+mj-lt"/>
              <a:buAutoNum type="arabicPeriod"/>
            </a:pP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PROGETTAZIONE DELL’IMMOBILE 	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caratteristiche e requisiti (valutazioni in particolare sull’uso cucina)</a:t>
            </a:r>
            <a:endParaRPr lang="it-IT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342900"/>
            <a:endParaRPr lang="it-IT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9795824-D7F0-43B5-B354-64C9E1E18193}"/>
              </a:ext>
            </a:extLst>
          </p:cNvPr>
          <p:cNvCxnSpPr>
            <a:cxnSpLocks/>
          </p:cNvCxnSpPr>
          <p:nvPr/>
        </p:nvCxnSpPr>
        <p:spPr>
          <a:xfrm>
            <a:off x="409078" y="1436768"/>
            <a:ext cx="827846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Risultati immagini per logo ance bologna">
            <a:extLst>
              <a:ext uri="{FF2B5EF4-FFF2-40B4-BE49-F238E27FC236}">
                <a16:creationId xmlns:a16="http://schemas.microsoft.com/office/drawing/2014/main" id="{B72B2920-3F21-4C9F-A302-0496C17E7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55" y="173483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346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DF6EC8FB-5516-4B5F-A63D-E66A1B297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9079" y="5307420"/>
            <a:ext cx="2128342" cy="271748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1200" b="1" dirty="0">
                <a:solidFill>
                  <a:schemeClr val="accent1">
                    <a:lumMod val="50000"/>
                  </a:schemeClr>
                </a:solidFill>
              </a:rPr>
              <a:t>ARCH. SERENA VENTURI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5CD71B5-F337-448E-BAD5-3076B425EC00}"/>
              </a:ext>
            </a:extLst>
          </p:cNvPr>
          <p:cNvSpPr/>
          <p:nvPr/>
        </p:nvSpPr>
        <p:spPr>
          <a:xfrm>
            <a:off x="603273" y="2060853"/>
            <a:ext cx="962758" cy="1526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415192B-2320-4852-ADE7-9FCF05C6C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72" y="1200548"/>
            <a:ext cx="8539191" cy="236220"/>
          </a:xfrm>
        </p:spPr>
        <p:txBody>
          <a:bodyPr anchor="t">
            <a:noAutofit/>
          </a:bodyPr>
          <a:lstStyle/>
          <a:p>
            <a:pPr algn="ctr"/>
            <a:r>
              <a:rPr lang="it-IT" sz="1350" b="1" i="1" dirty="0">
                <a:latin typeface="Century Gothic" panose="020B0502020202020204" pitchFamily="34" charset="0"/>
              </a:rPr>
              <a:t>L’affitto breve gestito sempre più in FORMA IMPRENDITORIALE</a:t>
            </a:r>
            <a:br>
              <a:rPr lang="it-IT" sz="1350" b="1" dirty="0">
                <a:latin typeface="Century Gothic" panose="020B0502020202020204" pitchFamily="34" charset="0"/>
              </a:rPr>
            </a:br>
            <a:br>
              <a:rPr lang="it-IT" sz="1350" b="1" dirty="0">
                <a:latin typeface="Century Gothic" panose="020B0502020202020204" pitchFamily="34" charset="0"/>
              </a:rPr>
            </a:br>
            <a:br>
              <a:rPr lang="it-IT" sz="1350" dirty="0">
                <a:latin typeface="Century Gothic" panose="020B0502020202020204" pitchFamily="34" charset="0"/>
              </a:rPr>
            </a:br>
            <a:endParaRPr lang="it-IT" sz="1350" spc="195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E8FCD0A-3522-4CD5-A4AD-40F61E9C4F98}"/>
              </a:ext>
            </a:extLst>
          </p:cNvPr>
          <p:cNvCxnSpPr>
            <a:cxnSpLocks/>
          </p:cNvCxnSpPr>
          <p:nvPr/>
        </p:nvCxnSpPr>
        <p:spPr>
          <a:xfrm>
            <a:off x="0" y="4545330"/>
            <a:ext cx="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875E7F60-D33F-4337-801B-3B139B92F471}"/>
              </a:ext>
            </a:extLst>
          </p:cNvPr>
          <p:cNvCxnSpPr>
            <a:cxnSpLocks/>
          </p:cNvCxnSpPr>
          <p:nvPr/>
        </p:nvCxnSpPr>
        <p:spPr>
          <a:xfrm>
            <a:off x="0" y="4552950"/>
            <a:ext cx="9144000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CEED9E1-6BF4-48E2-8453-ECBC7B9C2313}"/>
              </a:ext>
            </a:extLst>
          </p:cNvPr>
          <p:cNvSpPr txBox="1"/>
          <p:nvPr/>
        </p:nvSpPr>
        <p:spPr>
          <a:xfrm>
            <a:off x="385472" y="4664728"/>
            <a:ext cx="67919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200" b="1" i="1" spc="15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Le tipologie edilizie più performanti e la gestione accessi negli immobili per affitti brevi</a:t>
            </a:r>
          </a:p>
          <a:p>
            <a:pPr defTabSz="342900"/>
            <a:endParaRPr lang="it-IT" sz="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  <a:p>
            <a:pPr defTabSz="342900"/>
            <a:r>
              <a:rPr lang="it-IT" sz="12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ANCEBOLOGNA 17 LUGLIO 2018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5FC264A4-EBA1-40B2-BBFA-7840B262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9597" y="4259029"/>
            <a:ext cx="1214589" cy="121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73000"/>
              </a:srgbClr>
            </a:outerShdw>
          </a:effec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792EAA8-347D-4F6A-9671-81EFF4C63863}"/>
              </a:ext>
            </a:extLst>
          </p:cNvPr>
          <p:cNvSpPr txBox="1"/>
          <p:nvPr/>
        </p:nvSpPr>
        <p:spPr>
          <a:xfrm>
            <a:off x="385471" y="1525463"/>
            <a:ext cx="8278469" cy="3139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200" b="1" i="1" dirty="0">
                <a:solidFill>
                  <a:srgbClr val="9DBFBE">
                    <a:lumMod val="50000"/>
                  </a:srgbClr>
                </a:solidFill>
                <a:latin typeface="Century Gothic" panose="020B0502020202020204" pitchFamily="34" charset="0"/>
              </a:rPr>
              <a:t>Un giusto progetto semplifica la gestione ed ottimizza i costi</a:t>
            </a:r>
          </a:p>
          <a:p>
            <a:pPr defTabSz="342900"/>
            <a:endParaRPr lang="it-IT" sz="1200" b="1" dirty="0">
              <a:solidFill>
                <a:srgbClr val="9DBFBE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557213" lvl="1" indent="-214313" defTabSz="342900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IMPIANTI 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accessi automatizzati, controllo da remoto della climatizzazione</a:t>
            </a:r>
          </a:p>
          <a:p>
            <a:pPr marL="557213" lvl="1" indent="-214313" defTabSz="342900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MATERIALI E FINITURE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velocità pulizie - deterioramento degli ambienti: devono sempre dare la parvenza di essere nuovi – ciclicità delle manutenzioni</a:t>
            </a:r>
          </a:p>
          <a:p>
            <a:pPr marL="557213" lvl="1" indent="-214313" defTabSz="342900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ARREDAMENTO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la camera deve essere comoda e funzionale, gran parte degli arredi della tradizionale residenza sono inutili</a:t>
            </a:r>
          </a:p>
          <a:p>
            <a:pPr marL="557213" lvl="1" indent="-214313" defTabSz="342900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ILLUMINAZIONE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la scenografia creata dalle luci che si studia nelle progettazione più raffinata degli alloggi, qui è un requisito primario</a:t>
            </a:r>
          </a:p>
          <a:p>
            <a:pPr marL="557213" lvl="1" indent="-214313" defTabSz="342900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STILE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     caratterizzare l’ambiente crea riconoscibilità, rafforza l’immagine e migliora la visibilità on line (il mio motto: “come lo vorrei, ma come non lo farei mai”)</a:t>
            </a:r>
          </a:p>
          <a:p>
            <a:pPr defTabSz="342900">
              <a:spcBef>
                <a:spcPts val="450"/>
              </a:spcBef>
            </a:pPr>
            <a:r>
              <a:rPr lang="it-IT" sz="1200" b="1" i="1" dirty="0">
                <a:solidFill>
                  <a:srgbClr val="9DBFBE">
                    <a:lumMod val="50000"/>
                  </a:srgbClr>
                </a:solidFill>
                <a:latin typeface="Century Gothic" panose="020B0502020202020204" pitchFamily="34" charset="0"/>
              </a:rPr>
              <a:t>L’investimento deve tornare – deve essere semplice trasformare e ricollocare sul mercato</a:t>
            </a:r>
          </a:p>
          <a:p>
            <a:pPr defTabSz="342900"/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 </a:t>
            </a:r>
          </a:p>
          <a:p>
            <a:pPr defTabSz="342900"/>
            <a:endParaRPr lang="it-IT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9795824-D7F0-43B5-B354-64C9E1E18193}"/>
              </a:ext>
            </a:extLst>
          </p:cNvPr>
          <p:cNvCxnSpPr>
            <a:cxnSpLocks/>
          </p:cNvCxnSpPr>
          <p:nvPr/>
        </p:nvCxnSpPr>
        <p:spPr>
          <a:xfrm>
            <a:off x="409078" y="1436768"/>
            <a:ext cx="827846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Risultati immagini per logo ance bologna">
            <a:extLst>
              <a:ext uri="{FF2B5EF4-FFF2-40B4-BE49-F238E27FC236}">
                <a16:creationId xmlns:a16="http://schemas.microsoft.com/office/drawing/2014/main" id="{855ABD8D-03B3-4B88-A27B-1E1140507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55" y="173483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54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DF6EC8FB-5516-4B5F-A63D-E66A1B297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9079" y="5307420"/>
            <a:ext cx="2128342" cy="271748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1200" b="1" dirty="0">
                <a:solidFill>
                  <a:schemeClr val="accent1">
                    <a:lumMod val="50000"/>
                  </a:schemeClr>
                </a:solidFill>
              </a:rPr>
              <a:t>ARCH. SERENA VENTURI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5CD71B5-F337-448E-BAD5-3076B425EC00}"/>
              </a:ext>
            </a:extLst>
          </p:cNvPr>
          <p:cNvSpPr/>
          <p:nvPr/>
        </p:nvSpPr>
        <p:spPr>
          <a:xfrm>
            <a:off x="603273" y="2204866"/>
            <a:ext cx="962758" cy="1382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415192B-2320-4852-ADE7-9FCF05C6C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72" y="1200548"/>
            <a:ext cx="8539191" cy="236220"/>
          </a:xfrm>
        </p:spPr>
        <p:txBody>
          <a:bodyPr anchor="t">
            <a:noAutofit/>
          </a:bodyPr>
          <a:lstStyle/>
          <a:p>
            <a:pPr algn="ctr"/>
            <a:r>
              <a:rPr lang="it-IT" sz="1350" b="1" i="1" dirty="0">
                <a:latin typeface="Century Gothic" panose="020B0502020202020204" pitchFamily="34" charset="0"/>
              </a:rPr>
              <a:t>APPROCCIO RAZIONALE – non farsi illudere dalle leggende su facili guadagni</a:t>
            </a:r>
            <a:br>
              <a:rPr lang="it-IT" sz="1350" b="1" dirty="0">
                <a:latin typeface="Century Gothic" panose="020B0502020202020204" pitchFamily="34" charset="0"/>
              </a:rPr>
            </a:br>
            <a:br>
              <a:rPr lang="it-IT" sz="1350" b="1" dirty="0">
                <a:latin typeface="Century Gothic" panose="020B0502020202020204" pitchFamily="34" charset="0"/>
              </a:rPr>
            </a:br>
            <a:br>
              <a:rPr lang="it-IT" sz="1350" dirty="0">
                <a:latin typeface="Century Gothic" panose="020B0502020202020204" pitchFamily="34" charset="0"/>
              </a:rPr>
            </a:br>
            <a:endParaRPr lang="it-IT" sz="1350" spc="195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E8FCD0A-3522-4CD5-A4AD-40F61E9C4F98}"/>
              </a:ext>
            </a:extLst>
          </p:cNvPr>
          <p:cNvCxnSpPr>
            <a:cxnSpLocks/>
          </p:cNvCxnSpPr>
          <p:nvPr/>
        </p:nvCxnSpPr>
        <p:spPr>
          <a:xfrm>
            <a:off x="0" y="4545330"/>
            <a:ext cx="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875E7F60-D33F-4337-801B-3B139B92F471}"/>
              </a:ext>
            </a:extLst>
          </p:cNvPr>
          <p:cNvCxnSpPr>
            <a:cxnSpLocks/>
          </p:cNvCxnSpPr>
          <p:nvPr/>
        </p:nvCxnSpPr>
        <p:spPr>
          <a:xfrm>
            <a:off x="0" y="4552950"/>
            <a:ext cx="9144000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CEED9E1-6BF4-48E2-8453-ECBC7B9C2313}"/>
              </a:ext>
            </a:extLst>
          </p:cNvPr>
          <p:cNvSpPr txBox="1"/>
          <p:nvPr/>
        </p:nvSpPr>
        <p:spPr>
          <a:xfrm>
            <a:off x="385472" y="4664728"/>
            <a:ext cx="67919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200" b="1" i="1" spc="15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Le tipologie edilizie più performanti e la gestione accessi negli immobili per affitti brevi</a:t>
            </a:r>
          </a:p>
          <a:p>
            <a:pPr defTabSz="342900"/>
            <a:endParaRPr lang="it-IT" sz="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  <a:p>
            <a:pPr defTabSz="342900"/>
            <a:r>
              <a:rPr lang="it-IT" sz="12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ANCEBOLOGNA 17 LUGLIO 2018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5FC264A4-EBA1-40B2-BBFA-7840B262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9597" y="4259029"/>
            <a:ext cx="1214589" cy="121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73000"/>
              </a:srgbClr>
            </a:outerShdw>
          </a:effec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792EAA8-347D-4F6A-9671-81EFF4C63863}"/>
              </a:ext>
            </a:extLst>
          </p:cNvPr>
          <p:cNvSpPr txBox="1"/>
          <p:nvPr/>
        </p:nvSpPr>
        <p:spPr>
          <a:xfrm>
            <a:off x="385472" y="1504084"/>
            <a:ext cx="9299096" cy="2754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buFont typeface="+mj-lt"/>
              <a:buAutoNum type="arabicPeriod"/>
            </a:pPr>
            <a:r>
              <a:rPr lang="it-IT" sz="1200" b="1" dirty="0">
                <a:solidFill>
                  <a:srgbClr val="9DBFBE">
                    <a:lumMod val="50000"/>
                  </a:srgbClr>
                </a:solidFill>
                <a:latin typeface="Century Gothic" panose="020B0502020202020204" pitchFamily="34" charset="0"/>
              </a:rPr>
              <a:t>Adeguamento dell’immobile</a:t>
            </a:r>
            <a:r>
              <a:rPr lang="it-IT" sz="1200" dirty="0">
                <a:solidFill>
                  <a:srgbClr val="9DBFBE">
                    <a:lumMod val="50000"/>
                  </a:srgbClr>
                </a:solidFill>
                <a:latin typeface="Century Gothic" panose="020B0502020202020204" pitchFamily="34" charset="0"/>
              </a:rPr>
              <a:t>    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- semplice «Home </a:t>
            </a:r>
            <a:r>
              <a:rPr lang="it-IT" sz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Staging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»</a:t>
            </a:r>
          </a:p>
          <a:p>
            <a:pPr marL="2057400" lvl="6" defTabSz="342900"/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	    - C.I.L.A.  / S.C.I.A. con progettista ed opere edili</a:t>
            </a:r>
          </a:p>
          <a:p>
            <a:pPr marL="257175" indent="-257175" defTabSz="342900">
              <a:buFont typeface="+mj-lt"/>
              <a:buAutoNum type="arabicPeriod"/>
            </a:pPr>
            <a:endParaRPr lang="it-IT" sz="75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57175" indent="-257175" defTabSz="342900">
              <a:buFont typeface="+mj-lt"/>
              <a:buAutoNum type="arabicPeriod"/>
            </a:pPr>
            <a:r>
              <a:rPr lang="it-IT" sz="1200" b="1" dirty="0">
                <a:solidFill>
                  <a:srgbClr val="9DBFBE">
                    <a:lumMod val="50000"/>
                  </a:srgbClr>
                </a:solidFill>
                <a:latin typeface="Century Gothic" panose="020B0502020202020204" pitchFamily="34" charset="0"/>
              </a:rPr>
              <a:t>Adempimenti</a:t>
            </a:r>
            <a:r>
              <a:rPr lang="it-IT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-    S.C.I.A. per apertura attività</a:t>
            </a:r>
          </a:p>
          <a:p>
            <a:pPr marL="1585913" lvl="4" indent="-214313" defTabSz="342900"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Registrazione presso la Questura per la dichiarazione degli alloggiati</a:t>
            </a:r>
          </a:p>
          <a:p>
            <a:pPr marL="1585913" lvl="4" indent="-214313" defTabSz="342900"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Riscossione e devoluzione delle tasse di soggiorno al Comune </a:t>
            </a:r>
          </a:p>
          <a:p>
            <a:pPr marL="257175" indent="-257175" defTabSz="342900">
              <a:buFont typeface="+mj-lt"/>
              <a:buAutoNum type="arabicPeriod"/>
            </a:pPr>
            <a:endParaRPr lang="it-IT" sz="75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57175" indent="-257175" defTabSz="342900">
              <a:buFont typeface="+mj-lt"/>
              <a:buAutoNum type="arabicPeriod"/>
            </a:pPr>
            <a:r>
              <a:rPr lang="it-IT" sz="1200" b="1" dirty="0">
                <a:solidFill>
                  <a:srgbClr val="9DBFBE">
                    <a:lumMod val="50000"/>
                  </a:srgbClr>
                </a:solidFill>
                <a:latin typeface="Century Gothic" panose="020B0502020202020204" pitchFamily="34" charset="0"/>
              </a:rPr>
              <a:t>Tassazione</a:t>
            </a:r>
            <a:r>
              <a:rPr lang="it-IT" sz="1200" dirty="0">
                <a:solidFill>
                  <a:srgbClr val="9DBFBE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   	-    anche il privato ha l’obbligo di inserire gli incassi in dichiarazione dei redditi</a:t>
            </a:r>
          </a:p>
          <a:p>
            <a:pPr defTabSz="342900"/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				-    il sistema di tassazione non è ancora certo per i privati</a:t>
            </a:r>
          </a:p>
          <a:p>
            <a:pPr defTabSz="342900"/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				-    potrebbero introdurre novità a livello locale</a:t>
            </a:r>
          </a:p>
          <a:p>
            <a:pPr defTabSz="342900"/>
            <a:endParaRPr lang="it-IT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57175" indent="-257175" defTabSz="342900">
              <a:buFont typeface="+mj-lt"/>
              <a:buAutoNum type="arabicPeriod"/>
            </a:pPr>
            <a:r>
              <a:rPr lang="it-IT" sz="1200" b="1" dirty="0">
                <a:solidFill>
                  <a:srgbClr val="9DBFBE">
                    <a:lumMod val="50000"/>
                  </a:srgbClr>
                </a:solidFill>
                <a:latin typeface="Century Gothic" panose="020B0502020202020204" pitchFamily="34" charset="0"/>
              </a:rPr>
              <a:t>Responsabilità ed impegno personale  </a:t>
            </a:r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- una telefonata persa = cliente perso /ospite abbandonato</a:t>
            </a:r>
          </a:p>
          <a:p>
            <a:pPr defTabSz="342900"/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      L’ospite è potenzialmente un cliente nuovo ogni giorno con le sue complessità, richieste, esigenze. </a:t>
            </a:r>
          </a:p>
          <a:p>
            <a:pPr defTabSz="342900"/>
            <a:r>
              <a:rPr lang="it-IT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      Il feedback sulla sua esperienza diventa pubblico nel web e condiziona il successo dell’attività</a:t>
            </a:r>
            <a:br>
              <a:rPr lang="it-IT" sz="1200" dirty="0">
                <a:solidFill>
                  <a:prstClr val="black"/>
                </a:solidFill>
                <a:latin typeface="Arial" panose="020B0604020202020204"/>
              </a:rPr>
            </a:br>
            <a:endParaRPr lang="it-IT" sz="1200" dirty="0">
              <a:solidFill>
                <a:prstClr val="black"/>
              </a:solidFill>
              <a:latin typeface="Arial" panose="020B0604020202020204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1190B00-A1D0-4A43-ACF4-80708A4C159B}"/>
              </a:ext>
            </a:extLst>
          </p:cNvPr>
          <p:cNvCxnSpPr>
            <a:cxnSpLocks/>
          </p:cNvCxnSpPr>
          <p:nvPr/>
        </p:nvCxnSpPr>
        <p:spPr>
          <a:xfrm>
            <a:off x="409078" y="1436768"/>
            <a:ext cx="827846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Risultati immagini per logo ance bologna">
            <a:extLst>
              <a:ext uri="{FF2B5EF4-FFF2-40B4-BE49-F238E27FC236}">
                <a16:creationId xmlns:a16="http://schemas.microsoft.com/office/drawing/2014/main" id="{97B5AB43-C266-4145-8AFD-5732180F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55" y="173483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285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B5CA5AD6-0395-4121-9D37-4E8AC754AA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1"/>
          <a:stretch/>
        </p:blipFill>
        <p:spPr>
          <a:xfrm>
            <a:off x="-1122277" y="2844"/>
            <a:ext cx="10309471" cy="3930212"/>
          </a:xfrm>
          <a:prstGeom prst="rect">
            <a:avLst/>
          </a:prstGeom>
        </p:spPr>
      </p:pic>
      <p:sp>
        <p:nvSpPr>
          <p:cNvPr id="11" name="Inhaltsplatzhalter 2055">
            <a:extLst>
              <a:ext uri="{FF2B5EF4-FFF2-40B4-BE49-F238E27FC236}">
                <a16:creationId xmlns:a16="http://schemas.microsoft.com/office/drawing/2014/main" id="{961B3FAE-7697-4102-B7A6-EA29394D10A7}"/>
              </a:ext>
            </a:extLst>
          </p:cNvPr>
          <p:cNvSpPr txBox="1">
            <a:spLocks/>
          </p:cNvSpPr>
          <p:nvPr/>
        </p:nvSpPr>
        <p:spPr bwMode="invGray">
          <a:xfrm>
            <a:off x="154179" y="3942000"/>
            <a:ext cx="8835641" cy="1278457"/>
          </a:xfrm>
          <a:prstGeom prst="rect">
            <a:avLst/>
          </a:prstGeom>
        </p:spPr>
        <p:txBody>
          <a:bodyPr vert="horz" lIns="0" tIns="34290" rIns="0" bIns="3429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lang="en-US" sz="14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671F"/>
              </a:buClr>
            </a:pPr>
            <a:endParaRPr lang="de-DE" sz="2250" b="1" dirty="0">
              <a:solidFill>
                <a:srgbClr val="4D4D4D"/>
              </a:solidFill>
              <a:latin typeface="Bookman Old Style" panose="02050604050505020204" pitchFamily="18" charset="0"/>
              <a:cs typeface="Tahoma" panose="020B0604030504040204" pitchFamily="34" charset="0"/>
            </a:endParaRPr>
          </a:p>
          <a:p>
            <a:pPr algn="ctr" defTabSz="3429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671F"/>
              </a:buClr>
            </a:pP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La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gestione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,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anche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a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distanza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,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degli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accessi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: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soluzioni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tecnologiche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proposte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da CISA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S.p.A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. -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Allegion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plc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per le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unità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immobiliare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destinate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agli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affitti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brevi</a:t>
            </a:r>
          </a:p>
          <a:p>
            <a:pPr algn="ctr" defTabSz="3429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671F"/>
              </a:buClr>
            </a:pPr>
            <a:r>
              <a:rPr lang="de-DE" sz="2250" b="1" dirty="0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FABRIZIO GALEGATI - </a:t>
            </a:r>
            <a:r>
              <a:rPr lang="it-IT" sz="2250" b="1" dirty="0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CISA S.p.A. - </a:t>
            </a:r>
            <a:r>
              <a:rPr lang="it-IT" sz="2250" b="1" dirty="0" err="1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Allegion</a:t>
            </a:r>
            <a:r>
              <a:rPr lang="it-IT" sz="2250" b="1" dirty="0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it-IT" sz="2250" b="1" dirty="0" err="1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plc</a:t>
            </a:r>
            <a:r>
              <a:rPr lang="it-IT" sz="2250" b="1" dirty="0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endParaRPr lang="de-DE" sz="2250" b="1" dirty="0">
              <a:solidFill>
                <a:srgbClr val="E88F18"/>
              </a:solidFill>
              <a:latin typeface="Bookman Old Style" panose="02050604050505020204" pitchFamily="18" charset="0"/>
              <a:cs typeface="Tahoma" panose="020B0604030504040204" pitchFamily="34" charset="0"/>
            </a:endParaRPr>
          </a:p>
          <a:p>
            <a:pPr algn="ctr" defTabSz="3429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671F"/>
              </a:buClr>
            </a:pPr>
            <a:r>
              <a:rPr lang="de-DE" sz="2250" b="1" dirty="0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CARLO NERI - </a:t>
            </a:r>
            <a:r>
              <a:rPr lang="it-IT" sz="2250" b="1" dirty="0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CISA S.p.A. - </a:t>
            </a:r>
            <a:r>
              <a:rPr lang="it-IT" sz="2250" b="1" dirty="0" err="1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Allegion</a:t>
            </a:r>
            <a:r>
              <a:rPr lang="it-IT" sz="2250" b="1" dirty="0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it-IT" sz="2250" b="1" dirty="0" err="1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plc</a:t>
            </a:r>
            <a:r>
              <a:rPr lang="it-IT" sz="2250" b="1" dirty="0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endParaRPr lang="de-DE" sz="2250" b="1" dirty="0">
              <a:solidFill>
                <a:srgbClr val="E88F18"/>
              </a:solidFill>
              <a:latin typeface="Bookman Old Style" panose="02050604050505020204" pitchFamily="18" charset="0"/>
              <a:cs typeface="Tahoma" panose="020B0604030504040204" pitchFamily="34" charset="0"/>
            </a:endParaRPr>
          </a:p>
        </p:txBody>
      </p:sp>
      <p:pic>
        <p:nvPicPr>
          <p:cNvPr id="9" name="Picture 2" descr="Risultati immagini per logo cisa">
            <a:extLst>
              <a:ext uri="{FF2B5EF4-FFF2-40B4-BE49-F238E27FC236}">
                <a16:creationId xmlns:a16="http://schemas.microsoft.com/office/drawing/2014/main" id="{7ECFEA3C-DF25-4517-88E9-1C1E5552B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859216" cy="61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isultati immagini per logo ance bologna">
            <a:extLst>
              <a:ext uri="{FF2B5EF4-FFF2-40B4-BE49-F238E27FC236}">
                <a16:creationId xmlns:a16="http://schemas.microsoft.com/office/drawing/2014/main" id="{822E3707-A597-4CE0-AB2F-C6B66AE3F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2773536" cy="61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52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 descr="Immagine correlata">
            <a:extLst>
              <a:ext uri="{FF2B5EF4-FFF2-40B4-BE49-F238E27FC236}">
                <a16:creationId xmlns:a16="http://schemas.microsoft.com/office/drawing/2014/main" id="{3CA58649-D3FF-4A1B-9EBE-7AD0097156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it-IT" sz="1050">
              <a:solidFill>
                <a:srgbClr val="4D4D4D"/>
              </a:solidFill>
              <a:latin typeface="Arial" charset="0"/>
            </a:endParaRPr>
          </a:p>
        </p:txBody>
      </p:sp>
      <p:pic>
        <p:nvPicPr>
          <p:cNvPr id="1026" name="Picture 2" descr="Risultati immagini per user experience">
            <a:extLst>
              <a:ext uri="{FF2B5EF4-FFF2-40B4-BE49-F238E27FC236}">
                <a16:creationId xmlns:a16="http://schemas.microsoft.com/office/drawing/2014/main" id="{5BC94A79-9007-454B-A62E-57085544F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7"/>
          <a:stretch/>
        </p:blipFill>
        <p:spPr bwMode="auto">
          <a:xfrm>
            <a:off x="587314" y="1215285"/>
            <a:ext cx="6473781" cy="442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rating booking">
            <a:extLst>
              <a:ext uri="{FF2B5EF4-FFF2-40B4-BE49-F238E27FC236}">
                <a16:creationId xmlns:a16="http://schemas.microsoft.com/office/drawing/2014/main" id="{6E287C90-B4CE-462A-962E-2CCE26F94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42" y="1271420"/>
            <a:ext cx="1161265" cy="116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sultati immagini per rating tripadvisor">
            <a:extLst>
              <a:ext uri="{FF2B5EF4-FFF2-40B4-BE49-F238E27FC236}">
                <a16:creationId xmlns:a16="http://schemas.microsoft.com/office/drawing/2014/main" id="{32A539B3-4230-4AE1-8CD5-059B4BEB6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t="26945" r="9192" b="35104"/>
          <a:stretch/>
        </p:blipFill>
        <p:spPr bwMode="auto">
          <a:xfrm>
            <a:off x="478660" y="1271420"/>
            <a:ext cx="2061571" cy="54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isultati immagini per rating trivago">
            <a:extLst>
              <a:ext uri="{FF2B5EF4-FFF2-40B4-BE49-F238E27FC236}">
                <a16:creationId xmlns:a16="http://schemas.microsoft.com/office/drawing/2014/main" id="{D2F906F4-28E8-4A59-AB1A-EAB966D32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74"/>
          <a:stretch/>
        </p:blipFill>
        <p:spPr bwMode="auto">
          <a:xfrm>
            <a:off x="362026" y="4074245"/>
            <a:ext cx="1474307" cy="113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sultati immagini per rating trivago">
            <a:extLst>
              <a:ext uri="{FF2B5EF4-FFF2-40B4-BE49-F238E27FC236}">
                <a16:creationId xmlns:a16="http://schemas.microsoft.com/office/drawing/2014/main" id="{25B6B73A-99DC-458F-AF45-EB4E97578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6" y="3543300"/>
            <a:ext cx="1147420" cy="4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isultati immagini per rating airbnb">
            <a:extLst>
              <a:ext uri="{FF2B5EF4-FFF2-40B4-BE49-F238E27FC236}">
                <a16:creationId xmlns:a16="http://schemas.microsoft.com/office/drawing/2014/main" id="{CECD7B24-606D-49D2-9414-71F0D240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043" y="3898307"/>
            <a:ext cx="1938176" cy="131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6173154F-7B71-4316-853F-CA14DD638B2A}"/>
              </a:ext>
            </a:extLst>
          </p:cNvPr>
          <p:cNvSpPr/>
          <p:nvPr/>
        </p:nvSpPr>
        <p:spPr>
          <a:xfrm>
            <a:off x="362026" y="5769102"/>
            <a:ext cx="4914523" cy="20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Aft>
                <a:spcPts val="1800"/>
              </a:spcAft>
            </a:pP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La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gestione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degli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accessi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negli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immobili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per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affitti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brevi</a:t>
            </a:r>
          </a:p>
        </p:txBody>
      </p:sp>
      <p:pic>
        <p:nvPicPr>
          <p:cNvPr id="10" name="Picture 6" descr="Risultati immagini per logo ance bologna">
            <a:extLst>
              <a:ext uri="{FF2B5EF4-FFF2-40B4-BE49-F238E27FC236}">
                <a16:creationId xmlns:a16="http://schemas.microsoft.com/office/drawing/2014/main" id="{720F97F8-A1BA-49DB-ABEF-131878FAA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55" y="173483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18770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Inhaltsplatzhalter 2055"/>
          <p:cNvSpPr>
            <a:spLocks noGrp="1"/>
          </p:cNvSpPr>
          <p:nvPr>
            <p:ph idx="1"/>
          </p:nvPr>
        </p:nvSpPr>
        <p:spPr>
          <a:xfrm>
            <a:off x="404561" y="880289"/>
            <a:ext cx="6232050" cy="77070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de-DE" sz="2100" cap="none" dirty="0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Perchè</a:t>
            </a:r>
            <a:r>
              <a:rPr lang="de-DE" sz="2100" cap="none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de-DE" sz="2100" cap="none" dirty="0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scegliere</a:t>
            </a:r>
            <a:r>
              <a:rPr lang="de-DE" sz="2100" cap="none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de-DE" sz="2100" cap="none" dirty="0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una</a:t>
            </a:r>
            <a:r>
              <a:rPr lang="de-DE" sz="2100" cap="none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de-DE" sz="2100" cap="none" dirty="0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soluzione</a:t>
            </a:r>
            <a:r>
              <a:rPr lang="de-DE" sz="2100" cap="none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de-DE" sz="2100" cap="none" dirty="0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elettronica</a:t>
            </a:r>
            <a:r>
              <a:rPr lang="de-DE" sz="2100" cap="none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CISA</a:t>
            </a:r>
            <a:r>
              <a:rPr lang="de-DE" sz="21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?</a:t>
            </a:r>
          </a:p>
        </p:txBody>
      </p:sp>
      <p:pic>
        <p:nvPicPr>
          <p:cNvPr id="5124" name="Picture 4" descr="Risultati immagini per mazzo di chiavi">
            <a:extLst>
              <a:ext uri="{FF2B5EF4-FFF2-40B4-BE49-F238E27FC236}">
                <a16:creationId xmlns:a16="http://schemas.microsoft.com/office/drawing/2014/main" id="{DF5F30E3-24F5-4A8E-9AC1-A954842C1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7" y="1520946"/>
            <a:ext cx="1582137" cy="196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isultati immagini per reception hotel">
            <a:extLst>
              <a:ext uri="{FF2B5EF4-FFF2-40B4-BE49-F238E27FC236}">
                <a16:creationId xmlns:a16="http://schemas.microsoft.com/office/drawing/2014/main" id="{87440267-E01B-4F3D-A3C8-467659DF9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6" r="29897"/>
          <a:stretch/>
        </p:blipFill>
        <p:spPr bwMode="auto">
          <a:xfrm>
            <a:off x="3520587" y="1520945"/>
            <a:ext cx="1870130" cy="18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isultati immagini per wiring intercom">
            <a:extLst>
              <a:ext uri="{FF2B5EF4-FFF2-40B4-BE49-F238E27FC236}">
                <a16:creationId xmlns:a16="http://schemas.microsoft.com/office/drawing/2014/main" id="{6722BAF0-A217-47D1-9306-0B0A5E048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33" y="1465701"/>
            <a:ext cx="1739589" cy="20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Immagine correlata">
            <a:extLst>
              <a:ext uri="{FF2B5EF4-FFF2-40B4-BE49-F238E27FC236}">
                <a16:creationId xmlns:a16="http://schemas.microsoft.com/office/drawing/2014/main" id="{3CA58649-D3FF-4A1B-9EBE-7AD0097156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it-IT" sz="1050">
              <a:solidFill>
                <a:srgbClr val="4D4D4D"/>
              </a:solidFill>
              <a:latin typeface="Arial" charset="0"/>
            </a:endParaRPr>
          </a:p>
        </p:txBody>
      </p:sp>
      <p:pic>
        <p:nvPicPr>
          <p:cNvPr id="5136" name="Picture 16" descr="Immagine correlata">
            <a:extLst>
              <a:ext uri="{FF2B5EF4-FFF2-40B4-BE49-F238E27FC236}">
                <a16:creationId xmlns:a16="http://schemas.microsoft.com/office/drawing/2014/main" id="{7CB7EE3D-F371-48CC-96E4-BBC01575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22" y="3895906"/>
            <a:ext cx="1879767" cy="15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Risultati immagini per tracce muro">
            <a:extLst>
              <a:ext uri="{FF2B5EF4-FFF2-40B4-BE49-F238E27FC236}">
                <a16:creationId xmlns:a16="http://schemas.microsoft.com/office/drawing/2014/main" id="{5272B74D-E0AE-4359-88FC-6D9A1D888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586" y="3877582"/>
            <a:ext cx="1897350" cy="15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2C685F80-898D-464B-8409-FFDC07286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37" y="3485183"/>
            <a:ext cx="1372489" cy="31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2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Gestione chiavi 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b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520F10F4-4E64-4204-8AC1-6F2F20FF2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056" y="3485183"/>
            <a:ext cx="1372489" cy="31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2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Reception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b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EED85AF2-B8BB-43B0-8E09-D813D31F7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236" y="3490638"/>
            <a:ext cx="2129267" cy="31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2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Utilizzo struttura standard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b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E34356B3-5426-4C6F-8B98-ABAEFE14F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81" y="5475847"/>
            <a:ext cx="1867968" cy="31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2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Gestione porte interne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b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28A517CF-9453-4584-9B87-0D1CC462E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719" y="5493733"/>
            <a:ext cx="1867968" cy="31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2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   Opere murarie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b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37D7FEE2-EDCD-4DAB-AFC1-549739CC0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682" y="5493733"/>
            <a:ext cx="2027291" cy="31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2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Sicurezza in tempo reale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b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5150" name="Picture 30" descr="Risultati immagini per sicurezza zontrollo accessi">
            <a:extLst>
              <a:ext uri="{FF2B5EF4-FFF2-40B4-BE49-F238E27FC236}">
                <a16:creationId xmlns:a16="http://schemas.microsoft.com/office/drawing/2014/main" id="{E51E8B22-C7ED-4A5B-A78E-27792494A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t="647" r="39956" b="-647"/>
          <a:stretch/>
        </p:blipFill>
        <p:spPr bwMode="auto">
          <a:xfrm>
            <a:off x="6346861" y="3871831"/>
            <a:ext cx="1960019" cy="154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12D56948-FFC7-480E-B744-9AD041299580}"/>
              </a:ext>
            </a:extLst>
          </p:cNvPr>
          <p:cNvSpPr/>
          <p:nvPr/>
        </p:nvSpPr>
        <p:spPr>
          <a:xfrm>
            <a:off x="362026" y="5769102"/>
            <a:ext cx="4914523" cy="20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Aft>
                <a:spcPts val="1800"/>
              </a:spcAft>
            </a:pP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La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gestione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degli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accessi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negli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immobili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per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affitti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brevi</a:t>
            </a:r>
          </a:p>
        </p:txBody>
      </p:sp>
      <p:pic>
        <p:nvPicPr>
          <p:cNvPr id="17" name="Picture 6" descr="Risultati immagini per logo ance bologna">
            <a:extLst>
              <a:ext uri="{FF2B5EF4-FFF2-40B4-BE49-F238E27FC236}">
                <a16:creationId xmlns:a16="http://schemas.microsoft.com/office/drawing/2014/main" id="{3EE06CC8-7198-4CC0-A20E-6619FFE7F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327" y="180755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26551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Birgit\Documents\Daten\CR Server\CR Simons Voss\SV-15-002 MobileKey_Logo und Look\MobileKey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53" y="1087006"/>
            <a:ext cx="3402399" cy="3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isultati immagini per cisa">
            <a:extLst>
              <a:ext uri="{FF2B5EF4-FFF2-40B4-BE49-F238E27FC236}">
                <a16:creationId xmlns:a16="http://schemas.microsoft.com/office/drawing/2014/main" id="{9E05EED6-3601-4F74-83C2-F133CC66F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831" y="1087006"/>
            <a:ext cx="1548353" cy="51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imonsVoss Key4Friends">
            <a:extLst>
              <a:ext uri="{FF2B5EF4-FFF2-40B4-BE49-F238E27FC236}">
                <a16:creationId xmlns:a16="http://schemas.microsoft.com/office/drawing/2014/main" id="{FB82A1B6-6140-4BA6-9685-AC2FD8FF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469"/>
            <a:ext cx="9144000" cy="31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5A47E5-F28F-4099-A77B-2505276E75F8}"/>
              </a:ext>
            </a:extLst>
          </p:cNvPr>
          <p:cNvSpPr/>
          <p:nvPr/>
        </p:nvSpPr>
        <p:spPr>
          <a:xfrm>
            <a:off x="362026" y="5769102"/>
            <a:ext cx="4914523" cy="20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Aft>
                <a:spcPts val="1800"/>
              </a:spcAft>
            </a:pP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La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gestione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degli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accessi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negli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immobili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per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affitti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brevi</a:t>
            </a:r>
          </a:p>
        </p:txBody>
      </p:sp>
      <p:pic>
        <p:nvPicPr>
          <p:cNvPr id="6" name="Picture 6" descr="Risultati immagini per logo ance bologna">
            <a:extLst>
              <a:ext uri="{FF2B5EF4-FFF2-40B4-BE49-F238E27FC236}">
                <a16:creationId xmlns:a16="http://schemas.microsoft.com/office/drawing/2014/main" id="{67A19D08-DD83-493A-A3C2-B24233FA9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6" y="6093296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69152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Inhaltsplatzhalter 2055"/>
          <p:cNvSpPr>
            <a:spLocks noGrp="1"/>
          </p:cNvSpPr>
          <p:nvPr>
            <p:ph idx="1"/>
          </p:nvPr>
        </p:nvSpPr>
        <p:spPr>
          <a:xfrm>
            <a:off x="576143" y="1179011"/>
            <a:ext cx="5772202" cy="77070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de-DE" sz="2700" cap="none" dirty="0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Cos‘è</a:t>
            </a:r>
            <a:r>
              <a:rPr lang="de-DE" sz="2700" cap="none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de-DE" sz="2700" b="1" cap="none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MOBILE</a:t>
            </a:r>
            <a:r>
              <a:rPr lang="de-DE" sz="2700" cap="none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KEY</a:t>
            </a:r>
            <a:r>
              <a:rPr lang="de-DE" sz="27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76142" y="2016340"/>
            <a:ext cx="6635363" cy="338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Soluzione per la </a:t>
            </a: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gestione degli accessi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b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Pensato per piccoli impianti fino a </a:t>
            </a: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20 chiusure </a:t>
            </a: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e </a:t>
            </a: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100 utenti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b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Gamma semplice e completa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Soluzione </a:t>
            </a: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scalabile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b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Adatta sia alla </a:t>
            </a: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nuova costruzione </a:t>
            </a: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che alla </a:t>
            </a: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ristrutturazione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rgbClr val="4D4D4D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Risultati immagini per mobilekey simonsvoss icons">
            <a:extLst>
              <a:ext uri="{FF2B5EF4-FFF2-40B4-BE49-F238E27FC236}">
                <a16:creationId xmlns:a16="http://schemas.microsoft.com/office/drawing/2014/main" id="{F29034D3-8B33-4272-B53D-89C984CB1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1" t="8562" r="33515" b="7870"/>
          <a:stretch/>
        </p:blipFill>
        <p:spPr bwMode="auto">
          <a:xfrm>
            <a:off x="7213061" y="4722477"/>
            <a:ext cx="809244" cy="74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365F937-E823-469E-B156-10DC74B58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17" y="2613397"/>
            <a:ext cx="620331" cy="64617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A3ECB25-7FD3-4425-93CE-F20AB5B7E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25" y="3997638"/>
            <a:ext cx="605261" cy="7539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A392627-A858-428B-BB88-FDDF99502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80" y="3161571"/>
            <a:ext cx="888092" cy="88384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D7975B3-895F-4DF1-89F0-984958EF1B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234" y="1916692"/>
            <a:ext cx="665226" cy="672266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78131B9D-9D9C-45A7-906D-6337501C7967}"/>
              </a:ext>
            </a:extLst>
          </p:cNvPr>
          <p:cNvSpPr/>
          <p:nvPr/>
        </p:nvSpPr>
        <p:spPr>
          <a:xfrm>
            <a:off x="362026" y="5769102"/>
            <a:ext cx="4914523" cy="20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Aft>
                <a:spcPts val="1800"/>
              </a:spcAft>
            </a:pP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La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gestione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degli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accessi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negli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immobili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per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affitti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brevi</a:t>
            </a:r>
          </a:p>
        </p:txBody>
      </p:sp>
      <p:pic>
        <p:nvPicPr>
          <p:cNvPr id="10" name="Picture 6" descr="Risultati immagini per logo ance bologna">
            <a:extLst>
              <a:ext uri="{FF2B5EF4-FFF2-40B4-BE49-F238E27FC236}">
                <a16:creationId xmlns:a16="http://schemas.microsoft.com/office/drawing/2014/main" id="{73CB3C99-34A4-4356-B50D-7EC24B631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96" y="188640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13177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913256A-C38E-45B5-AB35-077A5F327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4590256"/>
          </a:xfrm>
          <a:prstGeom prst="rect">
            <a:avLst/>
          </a:prstGeom>
        </p:spPr>
      </p:pic>
      <p:sp>
        <p:nvSpPr>
          <p:cNvPr id="3" name="Inhaltsplatzhalter 2055">
            <a:extLst>
              <a:ext uri="{FF2B5EF4-FFF2-40B4-BE49-F238E27FC236}">
                <a16:creationId xmlns:a16="http://schemas.microsoft.com/office/drawing/2014/main" id="{531A79E4-82B1-40A1-9F06-C95DF23ECB97}"/>
              </a:ext>
            </a:extLst>
          </p:cNvPr>
          <p:cNvSpPr txBox="1">
            <a:spLocks/>
          </p:cNvSpPr>
          <p:nvPr/>
        </p:nvSpPr>
        <p:spPr bwMode="invGray">
          <a:xfrm>
            <a:off x="154179" y="4077072"/>
            <a:ext cx="8835641" cy="2592288"/>
          </a:xfrm>
          <a:prstGeom prst="rect">
            <a:avLst/>
          </a:prstGeom>
        </p:spPr>
        <p:txBody>
          <a:bodyPr vert="horz" lIns="0" tIns="34290" rIns="0" bIns="3429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lang="en-US" sz="14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671F"/>
              </a:buClr>
            </a:pPr>
            <a:endParaRPr lang="de-DE" sz="2250" b="1" dirty="0">
              <a:solidFill>
                <a:srgbClr val="4D4D4D"/>
              </a:solidFill>
              <a:latin typeface="Bookman Old Style" panose="02050604050505020204" pitchFamily="18" charset="0"/>
              <a:cs typeface="Tahoma" panose="020B0604030504040204" pitchFamily="34" charset="0"/>
            </a:endParaRPr>
          </a:p>
          <a:p>
            <a:pPr algn="ctr" defTabSz="342900">
              <a:spcBef>
                <a:spcPts val="1200"/>
              </a:spcBef>
              <a:spcAft>
                <a:spcPts val="1200"/>
              </a:spcAft>
              <a:buClr>
                <a:srgbClr val="FF671F"/>
              </a:buClr>
            </a:pP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Saluti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ed</a:t>
            </a:r>
            <a:r>
              <a:rPr lang="de-DE" sz="2250" b="1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2250" b="1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introduzione</a:t>
            </a:r>
            <a:endParaRPr lang="de-DE" sz="2250" b="1" dirty="0">
              <a:solidFill>
                <a:srgbClr val="4D4D4D"/>
              </a:solidFill>
              <a:latin typeface="Bookman Old Style" panose="02050604050505020204" pitchFamily="18" charset="0"/>
              <a:cs typeface="Tahoma" panose="020B0604030504040204" pitchFamily="34" charset="0"/>
            </a:endParaRPr>
          </a:p>
          <a:p>
            <a:pPr algn="ctr" defTabSz="342900">
              <a:spcBef>
                <a:spcPts val="1200"/>
              </a:spcBef>
              <a:spcAft>
                <a:spcPts val="1200"/>
              </a:spcAft>
              <a:buClr>
                <a:srgbClr val="FF671F"/>
              </a:buClr>
            </a:pPr>
            <a:r>
              <a:rPr lang="it-IT" sz="2250" b="1" dirty="0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GIANCARLO RAGGI</a:t>
            </a:r>
          </a:p>
          <a:p>
            <a:pPr algn="ctr" defTabSz="342900">
              <a:spcBef>
                <a:spcPts val="1200"/>
              </a:spcBef>
              <a:spcAft>
                <a:spcPts val="1200"/>
              </a:spcAft>
              <a:buClr>
                <a:srgbClr val="FF671F"/>
              </a:buClr>
            </a:pPr>
            <a:r>
              <a:rPr lang="de-DE" sz="2250" b="1" dirty="0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Presidente ANCEBOLOGNA - Collegio </a:t>
            </a:r>
            <a:r>
              <a:rPr lang="de-DE" sz="2250" b="1" dirty="0" err="1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Costruttori</a:t>
            </a:r>
            <a:r>
              <a:rPr lang="de-DE" sz="2250" b="1" dirty="0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2250" b="1" dirty="0" err="1">
                <a:solidFill>
                  <a:srgbClr val="E88F18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Edili</a:t>
            </a:r>
            <a:endParaRPr lang="it-IT" sz="2250" b="1" dirty="0">
              <a:solidFill>
                <a:srgbClr val="E88F18"/>
              </a:solidFill>
              <a:latin typeface="Bookman Old Style" panose="0205060405050502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812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Inhaltsplatzhalter 2055"/>
          <p:cNvSpPr>
            <a:spLocks noGrp="1"/>
          </p:cNvSpPr>
          <p:nvPr>
            <p:ph idx="1"/>
          </p:nvPr>
        </p:nvSpPr>
        <p:spPr>
          <a:xfrm>
            <a:off x="247909" y="1073921"/>
            <a:ext cx="3648929" cy="4135653"/>
          </a:xfrm>
          <a:solidFill>
            <a:schemeClr val="bg1"/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700" cap="none" dirty="0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Vantaggi</a:t>
            </a:r>
            <a:r>
              <a:rPr lang="de-DE" sz="2700" cap="none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per </a:t>
            </a:r>
            <a:r>
              <a:rPr lang="de-DE" sz="2700" cap="none" dirty="0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l'utente</a:t>
            </a:r>
            <a:endParaRPr lang="de-DE" sz="2700" cap="none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350" dirty="0">
              <a:latin typeface="Calibri" panose="020F0502020204030204" pitchFamily="34" charset="0"/>
            </a:endParaRPr>
          </a:p>
          <a:p>
            <a:pPr marL="257175" lvl="1" indent="-257175" eaLnBrk="0" hangingPunct="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sz="1800" kern="1200" dirty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Semplice e </a:t>
            </a:r>
            <a:r>
              <a:rPr lang="de-DE" sz="1800" kern="1200" dirty="0" err="1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intuitivo</a:t>
            </a:r>
            <a:endParaRPr lang="de-DE" sz="1800" kern="1200" dirty="0">
              <a:solidFill>
                <a:schemeClr val="tx1">
                  <a:lumMod val="50000"/>
                </a:schemeClr>
              </a:solidFill>
              <a:ea typeface="+mn-ea"/>
              <a:cs typeface="+mn-cs"/>
            </a:endParaRPr>
          </a:p>
          <a:p>
            <a:pPr marL="257175" lvl="1" indent="-257175" eaLnBrk="0" hangingPunct="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de-DE" sz="1800" kern="1200" dirty="0">
              <a:solidFill>
                <a:schemeClr val="tx1">
                  <a:lumMod val="50000"/>
                </a:schemeClr>
              </a:solidFill>
              <a:ea typeface="+mn-ea"/>
              <a:cs typeface="+mn-cs"/>
            </a:endParaRPr>
          </a:p>
          <a:p>
            <a:pPr marL="257175" lvl="1" indent="-257175" eaLnBrk="0" hangingPunct="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sz="1800" kern="1200" dirty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Web </a:t>
            </a:r>
            <a:r>
              <a:rPr lang="de-DE" sz="1800" kern="1200" dirty="0" err="1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app</a:t>
            </a:r>
            <a:r>
              <a:rPr lang="de-DE" sz="1800" kern="1200" dirty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de-DE" sz="1800" kern="1200" dirty="0" err="1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gratuita</a:t>
            </a:r>
            <a:r>
              <a:rPr lang="de-DE" sz="1800" kern="1200" dirty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, </a:t>
            </a:r>
            <a:r>
              <a:rPr lang="de-DE" sz="1800" kern="1200" dirty="0" err="1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manutenzione</a:t>
            </a:r>
            <a:r>
              <a:rPr lang="de-DE" sz="1800" kern="1200" dirty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 e </a:t>
            </a:r>
            <a:r>
              <a:rPr lang="de-DE" sz="1800" kern="1200" dirty="0" err="1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backup</a:t>
            </a:r>
            <a:r>
              <a:rPr lang="de-DE" sz="1800" kern="1200" dirty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de-DE" sz="1800" kern="1200" dirty="0" err="1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inclusi</a:t>
            </a:r>
            <a:endParaRPr lang="de-DE" sz="1800" kern="1200" dirty="0">
              <a:solidFill>
                <a:schemeClr val="tx1">
                  <a:lumMod val="50000"/>
                </a:schemeClr>
              </a:solidFill>
              <a:ea typeface="+mn-ea"/>
              <a:cs typeface="+mn-cs"/>
            </a:endParaRPr>
          </a:p>
          <a:p>
            <a:pPr marL="257175" lvl="1" indent="-257175" eaLnBrk="0" hangingPunct="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de-DE" sz="1800" kern="1200" dirty="0">
              <a:solidFill>
                <a:schemeClr val="tx1">
                  <a:lumMod val="50000"/>
                </a:schemeClr>
              </a:solidFill>
              <a:ea typeface="+mn-ea"/>
              <a:cs typeface="+mn-cs"/>
            </a:endParaRPr>
          </a:p>
          <a:p>
            <a:pPr marL="257175" lvl="1" indent="-257175" eaLnBrk="0" hangingPunct="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kern="1200" dirty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Installazione Plug and Play</a:t>
            </a:r>
          </a:p>
          <a:p>
            <a:pPr marL="257175" lvl="1" indent="-257175" eaLnBrk="0" hangingPunct="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kern="1200" dirty="0">
              <a:solidFill>
                <a:schemeClr val="tx1">
                  <a:lumMod val="50000"/>
                </a:schemeClr>
              </a:solidFill>
              <a:ea typeface="+mn-ea"/>
              <a:cs typeface="+mn-cs"/>
            </a:endParaRPr>
          </a:p>
          <a:p>
            <a:pPr marL="257175" lvl="1" indent="-257175" eaLnBrk="0" hangingPunct="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kern="1200" dirty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Gestione in totale autonomia</a:t>
            </a:r>
          </a:p>
          <a:p>
            <a:pPr marL="257175" lvl="1" indent="-257175" eaLnBrk="0" hangingPunct="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kern="1200" dirty="0">
              <a:solidFill>
                <a:schemeClr val="tx1">
                  <a:lumMod val="50000"/>
                </a:schemeClr>
              </a:solidFill>
              <a:ea typeface="+mn-ea"/>
              <a:cs typeface="+mn-cs"/>
            </a:endParaRPr>
          </a:p>
          <a:p>
            <a:pPr marL="257175" lvl="1" indent="-257175" eaLnBrk="0" hangingPunct="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kern="1200" dirty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Varie tipologie di credenziali</a:t>
            </a:r>
          </a:p>
          <a:p>
            <a:pPr marL="257175" lvl="1" indent="-257175" eaLnBrk="0" hangingPunct="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kern="1200" dirty="0">
              <a:solidFill>
                <a:schemeClr val="tx1">
                  <a:lumMod val="50000"/>
                </a:schemeClr>
              </a:solidFill>
              <a:ea typeface="+mn-ea"/>
              <a:cs typeface="+mn-cs"/>
            </a:endParaRPr>
          </a:p>
          <a:p>
            <a:pPr marL="257175" lvl="1" indent="-257175" eaLnBrk="0" hangingPunct="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kern="1200" dirty="0">
                <a:solidFill>
                  <a:schemeClr val="tx1">
                    <a:lumMod val="50000"/>
                  </a:schemeClr>
                </a:solidFill>
                <a:ea typeface="+mn-ea"/>
                <a:cs typeface="+mn-cs"/>
              </a:rPr>
              <a:t>Sia da PC che da Mobile</a:t>
            </a:r>
          </a:p>
          <a:p>
            <a:pPr marL="136922" lvl="1" indent="-136922">
              <a:lnSpc>
                <a:spcPct val="90000"/>
              </a:lnSpc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chemeClr val="tx1">
                  <a:lumMod val="50000"/>
                </a:schemeClr>
              </a:solidFill>
            </a:endParaRPr>
          </a:p>
          <a:p>
            <a:pPr marL="136922" lvl="1" indent="-136922">
              <a:lnSpc>
                <a:spcPct val="90000"/>
              </a:lnSpc>
              <a:spcAft>
                <a:spcPts val="9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Picture 2" descr="C:\Users\Birgit\Documents\Daten\CR Server\CR Simons Voss\SV-15-001 FH-Tagung\Bilder\Getty\iStock_000039036938XXXLarge.jpg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26" y="1227582"/>
            <a:ext cx="2739690" cy="398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Birgit\Documents\Daten\CR Server\CR Simons Voss\SV-15-002 MobileKey_Logo und Look\MobileKey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227" y="1268451"/>
            <a:ext cx="1850191" cy="20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9471F8C-4BA9-4EC9-8CF7-753A095AE9A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94" y="3288557"/>
            <a:ext cx="1968246" cy="192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E006FAA-472F-447C-8722-8C1C9839F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94" y="1227582"/>
            <a:ext cx="1968246" cy="196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F563A390-4603-441C-AF27-DF6CA1D7D25E}"/>
              </a:ext>
            </a:extLst>
          </p:cNvPr>
          <p:cNvSpPr/>
          <p:nvPr/>
        </p:nvSpPr>
        <p:spPr>
          <a:xfrm>
            <a:off x="362026" y="5769102"/>
            <a:ext cx="4914523" cy="20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Aft>
                <a:spcPts val="1800"/>
              </a:spcAft>
            </a:pP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La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gestione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degli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accessi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negli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immobili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per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affitti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brevi</a:t>
            </a:r>
          </a:p>
        </p:txBody>
      </p:sp>
      <p:pic>
        <p:nvPicPr>
          <p:cNvPr id="9" name="Picture 6" descr="Risultati immagini per logo ance bologna">
            <a:extLst>
              <a:ext uri="{FF2B5EF4-FFF2-40B4-BE49-F238E27FC236}">
                <a16:creationId xmlns:a16="http://schemas.microsoft.com/office/drawing/2014/main" id="{E8B14B32-E10E-4984-B87D-BC3408D17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668" y="188640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30149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Birgit\Documents\Daten\CR Server\CR Simons Voss\SV-15-001 FH-Tagung\Bilder\von MK\SI_GetwayNote_Image-MK-1.jpg">
            <a:extLst>
              <a:ext uri="{FF2B5EF4-FFF2-40B4-BE49-F238E27FC236}">
                <a16:creationId xmlns:a16="http://schemas.microsoft.com/office/drawing/2014/main" id="{F2F875C8-28C8-4C32-B80C-419B87F88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9" b="4253"/>
          <a:stretch/>
        </p:blipFill>
        <p:spPr bwMode="auto">
          <a:xfrm>
            <a:off x="6132876" y="1218442"/>
            <a:ext cx="2734519" cy="40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Inhaltsplatzhalter 2055"/>
          <p:cNvSpPr>
            <a:spLocks noGrp="1"/>
          </p:cNvSpPr>
          <p:nvPr>
            <p:ph idx="1"/>
          </p:nvPr>
        </p:nvSpPr>
        <p:spPr>
          <a:xfrm>
            <a:off x="225096" y="1240003"/>
            <a:ext cx="5772202" cy="77070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de-DE" sz="2700" cap="none" dirty="0" err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Scalabilità</a:t>
            </a:r>
            <a:r>
              <a:rPr lang="de-DE" sz="2700" cap="none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de-DE" sz="2700" b="1" cap="none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MOBILE</a:t>
            </a:r>
            <a:r>
              <a:rPr lang="de-DE" sz="2700" cap="none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KEY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5097" y="1977662"/>
            <a:ext cx="3718013" cy="310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Off-line e On-line 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Trasponder, Tastiera </a:t>
            </a:r>
            <a:r>
              <a:rPr lang="it-IT" altLang="de-DE" sz="1800" dirty="0" err="1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Pincode</a:t>
            </a: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, 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  Smartphone, </a:t>
            </a:r>
            <a:r>
              <a:rPr lang="it-IT" altLang="de-DE" sz="1800" dirty="0" err="1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eKey</a:t>
            </a:r>
            <a:endParaRPr lang="it-IT" altLang="de-DE" sz="18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Chiusure a batterie e cablate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Sempre ampliabile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rgbClr val="4D4D4D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13BC8ED-2A1F-44F8-96FE-1EB1E662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287" y="3271266"/>
            <a:ext cx="1973656" cy="197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8EA7585-D7EC-4F4F-BD60-75C6ADD2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287" y="1218442"/>
            <a:ext cx="1971522" cy="197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0CA006CB-5D1D-4EA7-A21E-D9FBCDBA649C}"/>
              </a:ext>
            </a:extLst>
          </p:cNvPr>
          <p:cNvSpPr/>
          <p:nvPr/>
        </p:nvSpPr>
        <p:spPr>
          <a:xfrm>
            <a:off x="362026" y="5769102"/>
            <a:ext cx="4914523" cy="20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Aft>
                <a:spcPts val="1800"/>
              </a:spcAft>
            </a:pP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La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gestione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degli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accessi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negli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immobili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per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affitti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brevi</a:t>
            </a:r>
          </a:p>
        </p:txBody>
      </p:sp>
      <p:pic>
        <p:nvPicPr>
          <p:cNvPr id="8" name="Picture 6" descr="Risultati immagini per logo ance bologna">
            <a:extLst>
              <a:ext uri="{FF2B5EF4-FFF2-40B4-BE49-F238E27FC236}">
                <a16:creationId xmlns:a16="http://schemas.microsoft.com/office/drawing/2014/main" id="{B1DEA253-186E-4658-8ECE-456AAAE3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322" y="260648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21466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4"/>
          <p:cNvSpPr txBox="1">
            <a:spLocks noChangeArrowheads="1"/>
          </p:cNvSpPr>
          <p:nvPr/>
        </p:nvSpPr>
        <p:spPr bwMode="auto">
          <a:xfrm>
            <a:off x="3976498" y="1296425"/>
            <a:ext cx="4183856" cy="418385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35731" lvl="1" indent="-134541" defTabSz="685800" eaLnBrk="1" hangingPunct="1">
              <a:buNone/>
            </a:pPr>
            <a:endParaRPr lang="de-DE" altLang="de-DE" sz="1200" kern="0" dirty="0">
              <a:solidFill>
                <a:srgbClr val="4D4D4D"/>
              </a:solidFill>
              <a:latin typeface="Arial"/>
            </a:endParaRPr>
          </a:p>
          <a:p>
            <a:pPr marL="135731" lvl="1" indent="-134541" defTabSz="685800" eaLnBrk="1" hangingPunct="1">
              <a:buNone/>
            </a:pPr>
            <a:endParaRPr lang="de-DE" altLang="de-DE" sz="1200" kern="0" dirty="0">
              <a:solidFill>
                <a:srgbClr val="4D4D4D"/>
              </a:solidFill>
              <a:latin typeface="Arial"/>
            </a:endParaRPr>
          </a:p>
          <a:p>
            <a:pPr marL="135731" lvl="1" indent="-134541" defTabSz="685800" eaLnBrk="1" hangingPunct="1">
              <a:buNone/>
            </a:pPr>
            <a:endParaRPr lang="de-DE" altLang="de-DE" sz="1200" kern="0" dirty="0">
              <a:solidFill>
                <a:srgbClr val="4D4D4D"/>
              </a:solidFill>
              <a:latin typeface="Arial"/>
            </a:endParaRPr>
          </a:p>
          <a:p>
            <a:pPr marL="135731" lvl="1" indent="-134541" defTabSz="685800" eaLnBrk="1" hangingPunct="1">
              <a:buNone/>
            </a:pPr>
            <a:endParaRPr lang="de-DE" altLang="de-DE" sz="1200" kern="0" dirty="0">
              <a:solidFill>
                <a:srgbClr val="4D4D4D"/>
              </a:solidFill>
              <a:latin typeface="Arial"/>
            </a:endParaRPr>
          </a:p>
          <a:p>
            <a:pPr marL="135731" lvl="1" indent="-134541" defTabSz="685800" eaLnBrk="1" hangingPunct="1">
              <a:buNone/>
            </a:pPr>
            <a:endParaRPr lang="de-DE" altLang="de-DE" sz="1200" kern="0" dirty="0">
              <a:solidFill>
                <a:srgbClr val="4D4D4D"/>
              </a:solidFill>
              <a:latin typeface="Arial"/>
            </a:endParaRPr>
          </a:p>
          <a:p>
            <a:pPr marL="135731" lvl="1" indent="-134541" defTabSz="685800" eaLnBrk="1" hangingPunct="1">
              <a:buNone/>
            </a:pPr>
            <a:endParaRPr lang="de-DE" altLang="de-DE" sz="1200" kern="0" dirty="0">
              <a:solidFill>
                <a:srgbClr val="4D4D4D"/>
              </a:solidFill>
              <a:latin typeface="Arial"/>
            </a:endParaRPr>
          </a:p>
          <a:p>
            <a:pPr marL="135731" lvl="1" indent="-134541" defTabSz="685800" eaLnBrk="1" hangingPunct="1">
              <a:buNone/>
            </a:pPr>
            <a:endParaRPr lang="de-DE" altLang="de-DE" sz="1200" kern="0" dirty="0">
              <a:solidFill>
                <a:srgbClr val="4D4D4D"/>
              </a:solidFill>
              <a:latin typeface="Arial"/>
            </a:endParaRPr>
          </a:p>
          <a:p>
            <a:pPr marL="135731" lvl="1" indent="-134541" defTabSz="685800" eaLnBrk="1" hangingPunct="1">
              <a:buNone/>
            </a:pPr>
            <a:endParaRPr lang="de-DE" altLang="de-DE" sz="1200" kern="0" dirty="0">
              <a:solidFill>
                <a:srgbClr val="4D4D4D"/>
              </a:solidFill>
              <a:latin typeface="Arial"/>
            </a:endParaRPr>
          </a:p>
          <a:p>
            <a:pPr marL="135731" lvl="1" indent="-134541" defTabSz="685800" eaLnBrk="1" hangingPunct="1">
              <a:buNone/>
            </a:pPr>
            <a:endParaRPr lang="de-DE" altLang="de-DE" sz="1200" kern="0" dirty="0">
              <a:solidFill>
                <a:srgbClr val="4D4D4D"/>
              </a:solidFill>
              <a:latin typeface="Arial"/>
            </a:endParaRPr>
          </a:p>
          <a:p>
            <a:pPr marL="135731" lvl="1" indent="-134541" defTabSz="685800" eaLnBrk="1" hangingPunct="1">
              <a:buNone/>
            </a:pPr>
            <a:endParaRPr lang="de-DE" altLang="de-DE" sz="1200" kern="0" dirty="0">
              <a:solidFill>
                <a:srgbClr val="4D4D4D"/>
              </a:solidFill>
              <a:latin typeface="Arial"/>
            </a:endParaRPr>
          </a:p>
          <a:p>
            <a:pPr marL="135731" lvl="1" indent="-134541" defTabSz="685800" eaLnBrk="1" hangingPunct="1">
              <a:buNone/>
            </a:pPr>
            <a:endParaRPr lang="de-DE" altLang="de-DE" sz="1200" kern="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42" name="Inhaltsplatzhalter 1"/>
          <p:cNvSpPr>
            <a:spLocks noGrp="1"/>
          </p:cNvSpPr>
          <p:nvPr>
            <p:ph idx="1"/>
          </p:nvPr>
        </p:nvSpPr>
        <p:spPr>
          <a:xfrm>
            <a:off x="269469" y="1116631"/>
            <a:ext cx="4673680" cy="900074"/>
          </a:xfrm>
        </p:spPr>
        <p:txBody>
          <a:bodyPr/>
          <a:lstStyle/>
          <a:p>
            <a:pPr marL="0" lvl="1">
              <a:spcBef>
                <a:spcPts val="0"/>
              </a:spcBef>
              <a:spcAft>
                <a:spcPts val="0"/>
              </a:spcAft>
            </a:pPr>
            <a:r>
              <a:rPr lang="it-IT" altLang="de-DE" sz="2700" dirty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Funzioni </a:t>
            </a:r>
            <a:r>
              <a:rPr lang="en-US" altLang="de-DE" sz="2700" dirty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Off-line</a:t>
            </a:r>
            <a:endParaRPr lang="it-IT" altLang="de-DE" sz="2700" dirty="0">
              <a:solidFill>
                <a:schemeClr val="tx1">
                  <a:lumMod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45" name="Gruppieren 44"/>
          <p:cNvGrpSpPr/>
          <p:nvPr/>
        </p:nvGrpSpPr>
        <p:grpSpPr>
          <a:xfrm>
            <a:off x="4943148" y="1968811"/>
            <a:ext cx="1960596" cy="594484"/>
            <a:chOff x="4527368" y="916721"/>
            <a:chExt cx="2614128" cy="792645"/>
          </a:xfrm>
        </p:grpSpPr>
        <p:pic>
          <p:nvPicPr>
            <p:cNvPr id="46" name="Picture 2" descr="C:\Users\Birgit\Documents\Daten\CR Server\CR Simons Voss\SV-15-001 FH-Tagung\Bilder\MK-Clou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675" y="916721"/>
              <a:ext cx="1176821" cy="676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feld 46"/>
            <p:cNvSpPr txBox="1"/>
            <p:nvPr/>
          </p:nvSpPr>
          <p:spPr>
            <a:xfrm>
              <a:off x="4527368" y="1155369"/>
              <a:ext cx="149445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50" dirty="0">
                  <a:solidFill>
                    <a:srgbClr val="404040"/>
                  </a:solidFill>
                  <a:latin typeface="Arial" charset="0"/>
                </a:rPr>
                <a:t>SimonsVoss-Server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4104477" y="2649431"/>
            <a:ext cx="3980835" cy="1185720"/>
            <a:chOff x="3409140" y="1824214"/>
            <a:chExt cx="5307780" cy="1580960"/>
          </a:xfrm>
        </p:grpSpPr>
        <p:cxnSp>
          <p:nvCxnSpPr>
            <p:cNvPr id="49" name="Gerade Verbindung mit Pfeil 48"/>
            <p:cNvCxnSpPr/>
            <p:nvPr/>
          </p:nvCxnSpPr>
          <p:spPr bwMode="auto">
            <a:xfrm rot="5400000" flipV="1">
              <a:off x="5759546" y="2635841"/>
              <a:ext cx="1" cy="350766"/>
            </a:xfrm>
            <a:prstGeom prst="straightConnector1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Textfeld 49"/>
            <p:cNvSpPr txBox="1"/>
            <p:nvPr/>
          </p:nvSpPr>
          <p:spPr>
            <a:xfrm>
              <a:off x="3409140" y="2214013"/>
              <a:ext cx="2386395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it-IT" sz="1050" dirty="0">
                  <a:solidFill>
                    <a:srgbClr val="4D4D4D"/>
                  </a:solidFill>
                  <a:latin typeface="Arial" charset="0"/>
                </a:rPr>
                <a:t>Dispositivo di programmazione USB</a:t>
              </a:r>
              <a:endParaRPr lang="de-DE" sz="1050" dirty="0">
                <a:solidFill>
                  <a:srgbClr val="404040"/>
                </a:solidFill>
                <a:latin typeface="Arial" charset="0"/>
              </a:endParaRPr>
            </a:p>
          </p:txBody>
        </p:sp>
        <p:pic>
          <p:nvPicPr>
            <p:cNvPr id="51" name="Picture 2" descr="C:\Users\Birgit\Documents\Daten\CR Server\CR Simons Voss\SV 2014\SV-14-022 Bilder\Illus SV\USB-Stick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723979" y="2675095"/>
              <a:ext cx="768408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echteck 51"/>
            <p:cNvSpPr/>
            <p:nvPr/>
          </p:nvSpPr>
          <p:spPr bwMode="auto">
            <a:xfrm>
              <a:off x="3507737" y="1991882"/>
              <a:ext cx="5040000" cy="349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ex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de-DE" sz="1050">
                <a:solidFill>
                  <a:srgbClr val="4D4D4D"/>
                </a:solidFill>
                <a:latin typeface="Arial" charset="0"/>
              </a:endParaRPr>
            </a:p>
          </p:txBody>
        </p:sp>
        <p:pic>
          <p:nvPicPr>
            <p:cNvPr id="53" name="Picture 2" descr="C:\Users\Birgit\Documents\Daten\CR Server\CR Simons Voss\SV 2014\SV-14-022 Bilder\Illus SV\Desktop-Compute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68288" y="2275602"/>
              <a:ext cx="950146" cy="90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feld 53"/>
            <p:cNvSpPr txBox="1"/>
            <p:nvPr/>
          </p:nvSpPr>
          <p:spPr>
            <a:xfrm>
              <a:off x="7196587" y="2261253"/>
              <a:ext cx="1520333" cy="97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50" dirty="0">
                  <a:solidFill>
                    <a:srgbClr val="404040"/>
                  </a:solidFill>
                  <a:latin typeface="Arial" charset="0"/>
                </a:rPr>
                <a:t>Web-App</a:t>
              </a:r>
            </a:p>
            <a:p>
              <a:pPr defTabSz="685800" fontAlgn="base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</a:pPr>
              <a:r>
                <a:rPr lang="de-DE" sz="900" dirty="0">
                  <a:solidFill>
                    <a:srgbClr val="404040"/>
                  </a:solidFill>
                  <a:latin typeface="Arial" charset="0"/>
                </a:rPr>
                <a:t>(</a:t>
              </a:r>
              <a:r>
                <a:rPr lang="de-DE" sz="900" dirty="0" err="1">
                  <a:solidFill>
                    <a:srgbClr val="404040"/>
                  </a:solidFill>
                  <a:latin typeface="Arial" charset="0"/>
                </a:rPr>
                <a:t>Gestione</a:t>
              </a:r>
              <a:r>
                <a:rPr lang="de-DE" sz="900" dirty="0">
                  <a:solidFill>
                    <a:srgbClr val="404040"/>
                  </a:solidFill>
                  <a:latin typeface="Arial" charset="0"/>
                </a:rPr>
                <a:t>, </a:t>
              </a:r>
              <a:r>
                <a:rPr lang="de-DE" sz="900" dirty="0" err="1">
                  <a:solidFill>
                    <a:srgbClr val="404040"/>
                  </a:solidFill>
                  <a:latin typeface="Arial" charset="0"/>
                </a:rPr>
                <a:t>programmazione</a:t>
              </a:r>
              <a:r>
                <a:rPr lang="de-DE" sz="900" dirty="0">
                  <a:solidFill>
                    <a:srgbClr val="404040"/>
                  </a:solidFill>
                  <a:latin typeface="Arial" charset="0"/>
                </a:rPr>
                <a:t>)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de-DE" sz="1050" dirty="0">
                <a:solidFill>
                  <a:srgbClr val="404040"/>
                </a:solidFill>
                <a:latin typeface="Arial" charset="0"/>
              </a:endParaRPr>
            </a:p>
          </p:txBody>
        </p:sp>
        <p:grpSp>
          <p:nvGrpSpPr>
            <p:cNvPr id="55" name="Gruppieren 54"/>
            <p:cNvGrpSpPr/>
            <p:nvPr/>
          </p:nvGrpSpPr>
          <p:grpSpPr>
            <a:xfrm>
              <a:off x="6547281" y="1824214"/>
              <a:ext cx="48121" cy="370329"/>
              <a:chOff x="6642693" y="1824214"/>
              <a:chExt cx="48121" cy="370329"/>
            </a:xfrm>
          </p:grpSpPr>
          <p:sp>
            <p:nvSpPr>
              <p:cNvPr id="58" name="Rechteck 57"/>
              <p:cNvSpPr/>
              <p:nvPr/>
            </p:nvSpPr>
            <p:spPr bwMode="auto">
              <a:xfrm>
                <a:off x="6642693" y="1987159"/>
                <a:ext cx="48121" cy="4443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  <a:extLst/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050">
                  <a:solidFill>
                    <a:srgbClr val="4D4D4D"/>
                  </a:solidFill>
                  <a:latin typeface="Arial" charset="0"/>
                </a:endParaRPr>
              </a:p>
            </p:txBody>
          </p:sp>
          <p:cxnSp>
            <p:nvCxnSpPr>
              <p:cNvPr id="59" name="Gerade Verbindung mit Pfeil 58"/>
              <p:cNvCxnSpPr/>
              <p:nvPr/>
            </p:nvCxnSpPr>
            <p:spPr bwMode="auto">
              <a:xfrm flipH="1">
                <a:off x="6666753" y="1824214"/>
                <a:ext cx="1" cy="370329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2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57" name="Picture 100" descr="MobileKey"/>
            <p:cNvPicPr>
              <a:picLocks noChangeAspect="1" noChangeArrowheads="1"/>
            </p:cNvPicPr>
            <p:nvPr/>
          </p:nvPicPr>
          <p:blipFill rotWithShape="1">
            <a:blip r:embed="rId5">
              <a:lum bright="-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06" t="25239" r="33847" b="24321"/>
            <a:stretch/>
          </p:blipFill>
          <p:spPr bwMode="auto">
            <a:xfrm>
              <a:off x="6729960" y="2694143"/>
              <a:ext cx="477127" cy="71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" name="Rectangle 3"/>
          <p:cNvSpPr txBox="1">
            <a:spLocks noChangeArrowheads="1"/>
          </p:cNvSpPr>
          <p:nvPr/>
        </p:nvSpPr>
        <p:spPr bwMode="auto">
          <a:xfrm>
            <a:off x="233393" y="1819507"/>
            <a:ext cx="3724839" cy="315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Assegnazione e modifica in locale delle autorizzazioni</a:t>
            </a:r>
          </a:p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Programmi orari, chi può accedere a cosa e quando</a:t>
            </a:r>
          </a:p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Lettura, chi ha avuto accesso a cosa e quando</a:t>
            </a:r>
          </a:p>
        </p:txBody>
      </p:sp>
      <p:pic>
        <p:nvPicPr>
          <p:cNvPr id="61" name="Picture 2" descr="C:\Users\Birgit\Documents\Daten\CR Server\CR Simons Voss\SV 2014\SV-14-022 Bilder\Illus SV\Navigator\Ein-Medium_fuer-alle-Schloess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449" y="4427400"/>
            <a:ext cx="420685" cy="4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15" descr="PinCode"/>
          <p:cNvPicPr>
            <a:picLocks noChangeAspect="1" noChangeArrowheads="1"/>
          </p:cNvPicPr>
          <p:nvPr/>
        </p:nvPicPr>
        <p:blipFill>
          <a:blip r:embed="rId7" cstate="print">
            <a:lum brigh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416" y="4344925"/>
            <a:ext cx="591865" cy="58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95" descr="Digital SmartRelay"/>
          <p:cNvPicPr>
            <a:picLocks noChangeAspect="1" noChangeArrowheads="1"/>
          </p:cNvPicPr>
          <p:nvPr/>
        </p:nvPicPr>
        <p:blipFill rotWithShape="1">
          <a:blip r:embed="rId8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1677" y="4328561"/>
            <a:ext cx="618365" cy="61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Gerade Verbindung mit Pfeil 66"/>
          <p:cNvCxnSpPr/>
          <p:nvPr/>
        </p:nvCxnSpPr>
        <p:spPr bwMode="auto">
          <a:xfrm rot="5400000" flipV="1">
            <a:off x="6252635" y="4367741"/>
            <a:ext cx="1" cy="540000"/>
          </a:xfrm>
          <a:prstGeom prst="straightConnector1">
            <a:avLst/>
          </a:prstGeom>
          <a:noFill/>
          <a:ln w="19050" cap="flat" cmpd="sng" algn="ctr">
            <a:solidFill>
              <a:schemeClr val="bg2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Rechteck 67"/>
          <p:cNvSpPr/>
          <p:nvPr/>
        </p:nvSpPr>
        <p:spPr bwMode="auto">
          <a:xfrm>
            <a:off x="4178425" y="4117279"/>
            <a:ext cx="3780000" cy="2384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4374311" y="4972976"/>
            <a:ext cx="4123223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de-DE" sz="1050" dirty="0" err="1">
                <a:solidFill>
                  <a:srgbClr val="404040"/>
                </a:solidFill>
                <a:latin typeface="Arial" charset="0"/>
              </a:rPr>
              <a:t>Cilindri</a:t>
            </a:r>
            <a:r>
              <a:rPr lang="de-DE" sz="1050" dirty="0">
                <a:solidFill>
                  <a:srgbClr val="404040"/>
                </a:solidFill>
                <a:latin typeface="Arial" charset="0"/>
              </a:rPr>
              <a:t> | </a:t>
            </a:r>
            <a:r>
              <a:rPr lang="de-DE" sz="1050" dirty="0" err="1">
                <a:solidFill>
                  <a:srgbClr val="404040"/>
                </a:solidFill>
                <a:latin typeface="Arial" charset="0"/>
              </a:rPr>
              <a:t>SmartRelay</a:t>
            </a:r>
            <a:r>
              <a:rPr lang="de-DE" sz="1050" dirty="0">
                <a:solidFill>
                  <a:srgbClr val="404040"/>
                </a:solidFill>
                <a:latin typeface="Arial" charset="0"/>
              </a:rPr>
              <a:t>                            Transponder | </a:t>
            </a:r>
            <a:r>
              <a:rPr lang="de-DE" sz="1050" dirty="0" err="1">
                <a:solidFill>
                  <a:srgbClr val="404040"/>
                </a:solidFill>
                <a:latin typeface="Arial" charset="0"/>
              </a:rPr>
              <a:t>PinCode</a:t>
            </a:r>
            <a:endParaRPr lang="de-DE" sz="1050" dirty="0">
              <a:solidFill>
                <a:srgbClr val="404040"/>
              </a:solidFill>
              <a:latin typeface="Arial" charset="0"/>
            </a:endParaRPr>
          </a:p>
        </p:txBody>
      </p:sp>
      <p:grpSp>
        <p:nvGrpSpPr>
          <p:cNvPr id="70" name="Gruppieren 69"/>
          <p:cNvGrpSpPr/>
          <p:nvPr/>
        </p:nvGrpSpPr>
        <p:grpSpPr>
          <a:xfrm>
            <a:off x="5161304" y="3917664"/>
            <a:ext cx="54000" cy="425502"/>
            <a:chOff x="4176431" y="3523143"/>
            <a:chExt cx="72000" cy="567336"/>
          </a:xfrm>
        </p:grpSpPr>
        <p:sp>
          <p:nvSpPr>
            <p:cNvPr id="71" name="Rechteck 70"/>
            <p:cNvSpPr/>
            <p:nvPr/>
          </p:nvSpPr>
          <p:spPr bwMode="auto">
            <a:xfrm>
              <a:off x="4176431" y="3772699"/>
              <a:ext cx="72000" cy="6822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de-DE" sz="1050">
                <a:solidFill>
                  <a:srgbClr val="4D4D4D"/>
                </a:solidFill>
                <a:latin typeface="Arial" charset="0"/>
              </a:endParaRPr>
            </a:p>
          </p:txBody>
        </p:sp>
        <p:cxnSp>
          <p:nvCxnSpPr>
            <p:cNvPr id="72" name="Gerade Verbindung mit Pfeil 71"/>
            <p:cNvCxnSpPr/>
            <p:nvPr/>
          </p:nvCxnSpPr>
          <p:spPr bwMode="auto">
            <a:xfrm>
              <a:off x="4212431" y="3523143"/>
              <a:ext cx="1" cy="567336"/>
            </a:xfrm>
            <a:prstGeom prst="straightConnector1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73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690" y="4484374"/>
            <a:ext cx="859098" cy="24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5DE6523A-42A1-4DE5-BE53-258BEC47DBCC}"/>
              </a:ext>
            </a:extLst>
          </p:cNvPr>
          <p:cNvSpPr/>
          <p:nvPr/>
        </p:nvSpPr>
        <p:spPr>
          <a:xfrm>
            <a:off x="362026" y="5769102"/>
            <a:ext cx="4914523" cy="20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Aft>
                <a:spcPts val="1800"/>
              </a:spcAft>
            </a:pP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La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gestione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degli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accessi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negli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immobili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per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affitti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brevi</a:t>
            </a:r>
          </a:p>
        </p:txBody>
      </p:sp>
      <p:pic>
        <p:nvPicPr>
          <p:cNvPr id="30" name="Picture 6" descr="Risultati immagini per logo ance bologna">
            <a:extLst>
              <a:ext uri="{FF2B5EF4-FFF2-40B4-BE49-F238E27FC236}">
                <a16:creationId xmlns:a16="http://schemas.microsoft.com/office/drawing/2014/main" id="{5C2FD3A9-7BF0-4001-8415-D0CE394E9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43" y="267000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33351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4"/>
          <p:cNvSpPr txBox="1">
            <a:spLocks noChangeArrowheads="1"/>
          </p:cNvSpPr>
          <p:nvPr/>
        </p:nvSpPr>
        <p:spPr bwMode="auto">
          <a:xfrm>
            <a:off x="4073635" y="1305343"/>
            <a:ext cx="4183856" cy="418385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35731" lvl="1" indent="-134541" defTabSz="685800">
              <a:buNone/>
            </a:pPr>
            <a:r>
              <a:rPr lang="de-DE" altLang="de-DE" sz="1200">
                <a:solidFill>
                  <a:srgbClr val="4D4D4D"/>
                </a:solidFill>
                <a:latin typeface="Arial"/>
              </a:rPr>
              <a:t>  </a:t>
            </a:r>
          </a:p>
        </p:txBody>
      </p:sp>
      <p:cxnSp>
        <p:nvCxnSpPr>
          <p:cNvPr id="29" name="Gerade Verbindung mit Pfeil 28"/>
          <p:cNvCxnSpPr/>
          <p:nvPr/>
        </p:nvCxnSpPr>
        <p:spPr bwMode="auto">
          <a:xfrm>
            <a:off x="5913969" y="6865701"/>
            <a:ext cx="529890" cy="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Rechteck 55"/>
          <p:cNvSpPr/>
          <p:nvPr/>
        </p:nvSpPr>
        <p:spPr bwMode="auto">
          <a:xfrm>
            <a:off x="5824777" y="5851197"/>
            <a:ext cx="34289" cy="3428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rgbClr val="4D4D4D"/>
              </a:solidFill>
              <a:latin typeface="Arial" charset="0"/>
            </a:endParaRPr>
          </a:p>
        </p:txBody>
      </p:sp>
      <p:grpSp>
        <p:nvGrpSpPr>
          <p:cNvPr id="110" name="Gruppieren 109"/>
          <p:cNvGrpSpPr/>
          <p:nvPr/>
        </p:nvGrpSpPr>
        <p:grpSpPr>
          <a:xfrm>
            <a:off x="4599012" y="2006056"/>
            <a:ext cx="1960596" cy="594484"/>
            <a:chOff x="4527368" y="916721"/>
            <a:chExt cx="2614128" cy="792645"/>
          </a:xfrm>
        </p:grpSpPr>
        <p:pic>
          <p:nvPicPr>
            <p:cNvPr id="111" name="Picture 2" descr="C:\Users\Birgit\Documents\Daten\CR Server\CR Simons Voss\SV-15-001 FH-Tagung\Bilder\MK-Clou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675" y="916721"/>
              <a:ext cx="1176821" cy="676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Textfeld 111"/>
            <p:cNvSpPr txBox="1"/>
            <p:nvPr/>
          </p:nvSpPr>
          <p:spPr>
            <a:xfrm>
              <a:off x="4527368" y="1155369"/>
              <a:ext cx="149445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50">
                  <a:solidFill>
                    <a:srgbClr val="404040"/>
                  </a:solidFill>
                  <a:latin typeface="Arial"/>
                </a:rPr>
                <a:t>Server SimonsVoss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3938832" y="3979219"/>
            <a:ext cx="3950276" cy="1293068"/>
            <a:chOff x="3280702" y="3872987"/>
            <a:chExt cx="5267035" cy="1724091"/>
          </a:xfrm>
        </p:grpSpPr>
        <p:pic>
          <p:nvPicPr>
            <p:cNvPr id="32" name="Picture 2" descr="C:\Users\Birgit\Documents\Daten\CR Server\CR Simons Voss\SV 2014\SV-14-022 Bilder\Illus SV\Navigator\Ein-Medium_fuer-alle-Schloess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434" y="4552633"/>
              <a:ext cx="560913" cy="560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15" descr="PinCode"/>
            <p:cNvPicPr>
              <a:picLocks noChangeAspect="1" noChangeArrowheads="1"/>
            </p:cNvPicPr>
            <p:nvPr/>
          </p:nvPicPr>
          <p:blipFill>
            <a:blip r:embed="rId4" cstate="print">
              <a:lum brigh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5057" y="4442667"/>
              <a:ext cx="789153" cy="780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95" descr="Digital SmartRelay"/>
            <p:cNvPicPr>
              <a:picLocks noChangeAspect="1" noChangeArrowheads="1"/>
            </p:cNvPicPr>
            <p:nvPr/>
          </p:nvPicPr>
          <p:blipFill rotWithShape="1">
            <a:blip r:embed="rId5" cstate="print">
              <a:lum bright="-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92074" y="4420848"/>
              <a:ext cx="824486" cy="824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4" descr="C:\Users\Birgit\Documents\Daten\CR Server\CR Simons Voss\SV 2014\SV-14-022 Bilder\Illus SV\Digital Locking Cylinder  DoorMonitorin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80702" y="4424051"/>
              <a:ext cx="1931346" cy="81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4" name="Gerade Verbindung mit Pfeil 113"/>
            <p:cNvCxnSpPr/>
            <p:nvPr/>
          </p:nvCxnSpPr>
          <p:spPr bwMode="auto">
            <a:xfrm rot="5400000" flipV="1">
              <a:off x="6273349" y="4473089"/>
              <a:ext cx="1" cy="7200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arrow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6" name="Rechteck 125"/>
            <p:cNvSpPr/>
            <p:nvPr/>
          </p:nvSpPr>
          <p:spPr bwMode="auto">
            <a:xfrm>
              <a:off x="3507737" y="4139139"/>
              <a:ext cx="5040000" cy="317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ex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de-DE" sz="1050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131" name="Textfeld 130"/>
            <p:cNvSpPr txBox="1"/>
            <p:nvPr/>
          </p:nvSpPr>
          <p:spPr>
            <a:xfrm>
              <a:off x="3768917" y="5280069"/>
              <a:ext cx="4778819" cy="317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</a:pPr>
              <a:r>
                <a:rPr lang="de-DE" sz="1050">
                  <a:solidFill>
                    <a:srgbClr val="404040"/>
                  </a:solidFill>
                  <a:latin typeface="Arial"/>
                </a:rPr>
                <a:t>Cilindri | SmartRelè                     Transponder | PinCode</a:t>
              </a:r>
            </a:p>
          </p:txBody>
        </p:sp>
        <p:grpSp>
          <p:nvGrpSpPr>
            <p:cNvPr id="5" name="Gruppieren 4"/>
            <p:cNvGrpSpPr/>
            <p:nvPr/>
          </p:nvGrpSpPr>
          <p:grpSpPr>
            <a:xfrm>
              <a:off x="4818243" y="3872987"/>
              <a:ext cx="72000" cy="567336"/>
              <a:chOff x="4176431" y="3523143"/>
              <a:chExt cx="72000" cy="567336"/>
            </a:xfrm>
          </p:grpSpPr>
          <p:sp>
            <p:nvSpPr>
              <p:cNvPr id="62" name="Rechteck 61"/>
              <p:cNvSpPr/>
              <p:nvPr/>
            </p:nvSpPr>
            <p:spPr bwMode="auto">
              <a:xfrm>
                <a:off x="4176431" y="3772699"/>
                <a:ext cx="72000" cy="682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  <a:extLst/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050">
                  <a:solidFill>
                    <a:srgbClr val="4D4D4D"/>
                  </a:solidFill>
                  <a:latin typeface="Arial" charset="0"/>
                </a:endParaRPr>
              </a:p>
            </p:txBody>
          </p:sp>
          <p:cxnSp>
            <p:nvCxnSpPr>
              <p:cNvPr id="63" name="Gerade Verbindung mit Pfeil 62"/>
              <p:cNvCxnSpPr/>
              <p:nvPr/>
            </p:nvCxnSpPr>
            <p:spPr bwMode="auto">
              <a:xfrm>
                <a:off x="4212431" y="3523143"/>
                <a:ext cx="1" cy="567336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bg2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7" name="Gruppieren 6"/>
          <p:cNvGrpSpPr/>
          <p:nvPr/>
        </p:nvGrpSpPr>
        <p:grpSpPr>
          <a:xfrm>
            <a:off x="4274437" y="2611719"/>
            <a:ext cx="3981542" cy="1491498"/>
            <a:chOff x="3507737" y="2074116"/>
            <a:chExt cx="5308722" cy="1988664"/>
          </a:xfrm>
        </p:grpSpPr>
        <p:sp>
          <p:nvSpPr>
            <p:cNvPr id="117" name="Rechteck 116"/>
            <p:cNvSpPr/>
            <p:nvPr/>
          </p:nvSpPr>
          <p:spPr bwMode="auto">
            <a:xfrm>
              <a:off x="3507737" y="2341726"/>
              <a:ext cx="5040000" cy="349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ex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de-DE" sz="1050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3556928" y="3087295"/>
              <a:ext cx="830161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DE" sz="1050">
                  <a:solidFill>
                    <a:srgbClr val="404040"/>
                  </a:solidFill>
                  <a:latin typeface="Arial"/>
                </a:rPr>
                <a:t>Smart-Bridge</a:t>
              </a:r>
            </a:p>
          </p:txBody>
        </p:sp>
        <p:pic>
          <p:nvPicPr>
            <p:cNvPr id="118" name="Picture 2" descr="C:\Users\Birgit\Documents\Daten\CR Server\CR Simons Voss\SV 2014\SV-14-022 Bilder\Illus SV\Desktop-Computer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42832" y="2863976"/>
              <a:ext cx="950146" cy="90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Textfeld 118"/>
            <p:cNvSpPr txBox="1"/>
            <p:nvPr/>
          </p:nvSpPr>
          <p:spPr>
            <a:xfrm>
              <a:off x="7394484" y="2924691"/>
              <a:ext cx="1421975" cy="113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50">
                  <a:solidFill>
                    <a:srgbClr val="404040"/>
                  </a:solidFill>
                  <a:latin typeface="Arial"/>
                </a:rPr>
                <a:t>App web</a:t>
              </a:r>
            </a:p>
            <a:p>
              <a:pPr defTabSz="685800" fontAlgn="base">
                <a:lnSpc>
                  <a:spcPct val="90000"/>
                </a:lnSpc>
                <a:spcBef>
                  <a:spcPct val="0"/>
                </a:spcBef>
                <a:spcAft>
                  <a:spcPts val="450"/>
                </a:spcAft>
              </a:pPr>
              <a:r>
                <a:rPr lang="de-DE" sz="900">
                  <a:solidFill>
                    <a:srgbClr val="404040"/>
                  </a:solidFill>
                  <a:latin typeface="Arial"/>
                </a:rPr>
                <a:t>(Gestione, </a:t>
              </a:r>
              <a:br>
                <a:rPr lang="de-DE" sz="900">
                  <a:solidFill>
                    <a:srgbClr val="404040"/>
                  </a:solidFill>
                  <a:latin typeface="Arial"/>
                </a:rPr>
              </a:br>
              <a:r>
                <a:rPr lang="de-DE" sz="900">
                  <a:solidFill>
                    <a:srgbClr val="404040"/>
                  </a:solidFill>
                  <a:latin typeface="Arial"/>
                </a:rPr>
                <a:t>programmazione)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050" dirty="0">
                <a:solidFill>
                  <a:srgbClr val="404040"/>
                </a:solidFill>
                <a:latin typeface="Arial" charset="0"/>
              </a:endParaRPr>
            </a:p>
          </p:txBody>
        </p:sp>
        <p:pic>
          <p:nvPicPr>
            <p:cNvPr id="121" name="Picture 100" descr="MobileKey"/>
            <p:cNvPicPr>
              <a:picLocks noChangeAspect="1" noChangeArrowheads="1"/>
            </p:cNvPicPr>
            <p:nvPr/>
          </p:nvPicPr>
          <p:blipFill rotWithShape="1">
            <a:blip r:embed="rId9">
              <a:lum bright="-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06" t="25239" r="33847" b="24321"/>
            <a:stretch/>
          </p:blipFill>
          <p:spPr bwMode="auto">
            <a:xfrm>
              <a:off x="6176440" y="3282517"/>
              <a:ext cx="477127" cy="71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4" name="Gerade Verbindung 133"/>
            <p:cNvCxnSpPr/>
            <p:nvPr/>
          </p:nvCxnSpPr>
          <p:spPr bwMode="auto">
            <a:xfrm>
              <a:off x="4871441" y="2526154"/>
              <a:ext cx="2312592" cy="0"/>
            </a:xfrm>
            <a:prstGeom prst="line">
              <a:avLst/>
            </a:prstGeom>
            <a:noFill/>
            <a:ln w="19050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" name="Gerade Verbindung mit Pfeil 134"/>
            <p:cNvCxnSpPr/>
            <p:nvPr/>
          </p:nvCxnSpPr>
          <p:spPr bwMode="auto">
            <a:xfrm>
              <a:off x="4860711" y="2526154"/>
              <a:ext cx="0" cy="386518"/>
            </a:xfrm>
            <a:prstGeom prst="straightConnector1">
              <a:avLst/>
            </a:prstGeom>
            <a:noFill/>
            <a:ln w="19050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6" name="Gerade Verbindung mit Pfeil 135"/>
            <p:cNvCxnSpPr/>
            <p:nvPr/>
          </p:nvCxnSpPr>
          <p:spPr bwMode="auto">
            <a:xfrm>
              <a:off x="7200599" y="2526154"/>
              <a:ext cx="0" cy="386518"/>
            </a:xfrm>
            <a:prstGeom prst="straightConnector1">
              <a:avLst/>
            </a:prstGeom>
            <a:noFill/>
            <a:ln w="19050" cap="rnd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" name="Gruppieren 5"/>
            <p:cNvGrpSpPr/>
            <p:nvPr/>
          </p:nvGrpSpPr>
          <p:grpSpPr>
            <a:xfrm>
              <a:off x="5995880" y="2074116"/>
              <a:ext cx="63714" cy="443625"/>
              <a:chOff x="5995880" y="2074116"/>
              <a:chExt cx="63714" cy="443625"/>
            </a:xfrm>
          </p:grpSpPr>
          <p:sp>
            <p:nvSpPr>
              <p:cNvPr id="132" name="Rechteck 131"/>
              <p:cNvSpPr/>
              <p:nvPr/>
            </p:nvSpPr>
            <p:spPr bwMode="auto">
              <a:xfrm>
                <a:off x="5995880" y="2322606"/>
                <a:ext cx="63714" cy="72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  <a:extLst/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050">
                  <a:solidFill>
                    <a:srgbClr val="4D4D4D"/>
                  </a:solidFill>
                  <a:latin typeface="Arial" charset="0"/>
                </a:endParaRPr>
              </a:p>
            </p:txBody>
          </p:sp>
          <p:cxnSp>
            <p:nvCxnSpPr>
              <p:cNvPr id="137" name="Gerade Verbindung mit Pfeil 136"/>
              <p:cNvCxnSpPr/>
              <p:nvPr/>
            </p:nvCxnSpPr>
            <p:spPr bwMode="auto">
              <a:xfrm flipV="1">
                <a:off x="6027737" y="2074116"/>
                <a:ext cx="0" cy="443625"/>
              </a:xfrm>
              <a:prstGeom prst="straightConnector1">
                <a:avLst/>
              </a:prstGeom>
              <a:noFill/>
              <a:ln w="19050" cap="rnd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" name="Gruppieren 1"/>
            <p:cNvGrpSpPr/>
            <p:nvPr/>
          </p:nvGrpSpPr>
          <p:grpSpPr>
            <a:xfrm>
              <a:off x="4385910" y="3109357"/>
              <a:ext cx="826138" cy="422379"/>
              <a:chOff x="4385910" y="2759513"/>
              <a:chExt cx="826138" cy="422379"/>
            </a:xfrm>
          </p:grpSpPr>
          <p:pic>
            <p:nvPicPr>
              <p:cNvPr id="41" name="Picture 8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385910" y="2759513"/>
                <a:ext cx="826138" cy="422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4" descr="C:\Users\Birgit\Documents\Daten\CR Server\CR Simons Voss\SV-15-002 MobileKey_Logo und Look\MobileKey-Logo.pn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77158"/>
              <a:stretch/>
            </p:blipFill>
            <p:spPr bwMode="auto">
              <a:xfrm>
                <a:off x="4468665" y="2911383"/>
                <a:ext cx="265001" cy="127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4" name="Inhaltsplatzhalter 1"/>
          <p:cNvSpPr>
            <a:spLocks noGrp="1"/>
          </p:cNvSpPr>
          <p:nvPr>
            <p:ph idx="1"/>
          </p:nvPr>
        </p:nvSpPr>
        <p:spPr>
          <a:xfrm>
            <a:off x="441884" y="1068553"/>
            <a:ext cx="4300083" cy="900074"/>
          </a:xfrm>
        </p:spPr>
        <p:txBody>
          <a:bodyPr/>
          <a:lstStyle/>
          <a:p>
            <a:pPr marL="0" lvl="1">
              <a:spcBef>
                <a:spcPts val="0"/>
              </a:spcBef>
              <a:spcAft>
                <a:spcPts val="0"/>
              </a:spcAft>
            </a:pPr>
            <a:r>
              <a:rPr lang="it-IT" altLang="de-DE" sz="2700" dirty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Funzioni </a:t>
            </a:r>
            <a:r>
              <a:rPr lang="en-US" altLang="de-DE" sz="2700" dirty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On-line</a:t>
            </a:r>
            <a:endParaRPr lang="it-IT" altLang="de-DE" sz="2700" dirty="0">
              <a:solidFill>
                <a:schemeClr val="tx1">
                  <a:lumMod val="50000"/>
                </a:scheme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365471" y="1690697"/>
            <a:ext cx="3525386" cy="341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Assegnazione e modifica da remoto delle autorizzazioni</a:t>
            </a:r>
          </a:p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Apertura remota</a:t>
            </a:r>
          </a:p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"Key4Friends«</a:t>
            </a:r>
          </a:p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Visualizzazione stato porta</a:t>
            </a:r>
          </a:p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Allarmi, avvisi</a:t>
            </a:r>
          </a:p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endParaRPr lang="it-IT" altLang="de-DE" sz="18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257175" lvl="1" indent="-257175" defTabSz="685800">
              <a:lnSpc>
                <a:spcPct val="90000"/>
              </a:lnSpc>
              <a:spcAft>
                <a:spcPts val="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800" dirty="0" err="1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Avvisi</a:t>
            </a:r>
            <a:r>
              <a:rPr lang="de-DE" altLang="de-DE" sz="18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 per Email/Push </a:t>
            </a:r>
            <a:r>
              <a:rPr lang="de-DE" altLang="de-DE" sz="1800" dirty="0" err="1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notification</a:t>
            </a:r>
            <a:endParaRPr lang="de-DE" altLang="de-DE" sz="18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8BAC0CD-5B96-4CC1-A659-6BC7ED16A0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882" y="4335194"/>
            <a:ext cx="402739" cy="616438"/>
          </a:xfrm>
          <a:prstGeom prst="rect">
            <a:avLst/>
          </a:prstGeom>
        </p:spPr>
      </p:pic>
      <p:sp>
        <p:nvSpPr>
          <p:cNvPr id="39" name="Rettangolo 38">
            <a:extLst>
              <a:ext uri="{FF2B5EF4-FFF2-40B4-BE49-F238E27FC236}">
                <a16:creationId xmlns:a16="http://schemas.microsoft.com/office/drawing/2014/main" id="{E5014CCC-4153-4CBA-A8AA-7B3532DAB7E3}"/>
              </a:ext>
            </a:extLst>
          </p:cNvPr>
          <p:cNvSpPr/>
          <p:nvPr/>
        </p:nvSpPr>
        <p:spPr>
          <a:xfrm>
            <a:off x="362026" y="5769102"/>
            <a:ext cx="4914523" cy="20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Aft>
                <a:spcPts val="1800"/>
              </a:spcAft>
            </a:pP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La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gestione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degli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accessi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negli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immobili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per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affitti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brevi</a:t>
            </a:r>
          </a:p>
        </p:txBody>
      </p:sp>
      <p:pic>
        <p:nvPicPr>
          <p:cNvPr id="38" name="Picture 6" descr="Risultati immagini per logo ance bologna">
            <a:extLst>
              <a:ext uri="{FF2B5EF4-FFF2-40B4-BE49-F238E27FC236}">
                <a16:creationId xmlns:a16="http://schemas.microsoft.com/office/drawing/2014/main" id="{CF8465E0-8AB8-4A5B-AA1C-41B722C5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098" y="297276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19504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34682CA-6F75-4BEE-BA80-7EE0F0437E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8" b="19973"/>
          <a:stretch/>
        </p:blipFill>
        <p:spPr>
          <a:xfrm>
            <a:off x="1994005" y="1024805"/>
            <a:ext cx="7149995" cy="497594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1254B272-AF6C-4ADF-81C2-AA47DF13A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5078"/>
            <a:ext cx="4694302" cy="76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270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</a:rPr>
              <a:t>Esempio per gestione appartamento in condominio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C6E909A-D009-400E-A004-BF13735E6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99667"/>
            <a:ext cx="2407943" cy="421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Porte da gestire: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Cancellino pedonale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Ingresso comune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Porta blindata appartamento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Credenziali</a:t>
            </a:r>
            <a:r>
              <a:rPr lang="de-DE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: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err="1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Trasponder</a:t>
            </a:r>
            <a:endParaRPr lang="de-DE" altLang="de-DE" sz="15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Smartphone </a:t>
            </a:r>
            <a:r>
              <a:rPr lang="de-DE" altLang="de-DE" sz="1500" dirty="0" err="1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eKey</a:t>
            </a:r>
            <a:endParaRPr lang="de-DE" altLang="de-DE" sz="15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err="1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Tastierino</a:t>
            </a:r>
            <a:r>
              <a:rPr lang="de-DE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Pincode</a:t>
            </a:r>
            <a:endParaRPr lang="de-DE" altLang="de-DE" sz="15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de-DE" altLang="de-DE" sz="1800" b="1" dirty="0" err="1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Tipologia</a:t>
            </a:r>
            <a:r>
              <a:rPr lang="de-DE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: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On-line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Off-line</a:t>
            </a:r>
            <a:endParaRPr lang="it-IT" altLang="de-DE" sz="15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6" descr="Risultati immagini per logo ance bologna">
            <a:extLst>
              <a:ext uri="{FF2B5EF4-FFF2-40B4-BE49-F238E27FC236}">
                <a16:creationId xmlns:a16="http://schemas.microsoft.com/office/drawing/2014/main" id="{BD6DB0E4-8B7A-4553-BFD6-8DB4D90E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32656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532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magine 51">
            <a:extLst>
              <a:ext uri="{FF2B5EF4-FFF2-40B4-BE49-F238E27FC236}">
                <a16:creationId xmlns:a16="http://schemas.microsoft.com/office/drawing/2014/main" id="{0FCEC78A-E671-4C2A-8123-9C034C34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8" b="19856"/>
          <a:stretch/>
        </p:blipFill>
        <p:spPr>
          <a:xfrm>
            <a:off x="2153412" y="1094972"/>
            <a:ext cx="6990588" cy="4905779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22401" y="1052833"/>
            <a:ext cx="4450528" cy="636029"/>
          </a:xfrm>
        </p:spPr>
        <p:txBody>
          <a:bodyPr/>
          <a:lstStyle/>
          <a:p>
            <a:pPr marL="0" lvl="1">
              <a:spcBef>
                <a:spcPts val="0"/>
              </a:spcBef>
              <a:spcAft>
                <a:spcPts val="0"/>
              </a:spcAft>
            </a:pPr>
            <a:r>
              <a:rPr lang="de-DE" sz="2700" dirty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KIT On-line </a:t>
            </a:r>
            <a:r>
              <a:rPr lang="de-DE" sz="2700" dirty="0" err="1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eKey</a:t>
            </a:r>
            <a:br>
              <a:rPr lang="de-DE" sz="2100" dirty="0">
                <a:latin typeface="Arial"/>
                <a:ea typeface="+mn-ea"/>
                <a:cs typeface="Arial"/>
              </a:rPr>
            </a:br>
            <a:endParaRPr lang="de-DE" sz="1800" dirty="0">
              <a:latin typeface="Arial"/>
              <a:ea typeface="+mn-ea"/>
              <a:cs typeface="Arial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BB2A6A41-9948-4BB6-9DA1-64EEE5A9A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38" y="1797033"/>
            <a:ext cx="480101" cy="497248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4A188EAC-A757-4417-97B9-C9E7009E3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61" y="2373321"/>
            <a:ext cx="480101" cy="49724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A6D050A-3265-4632-9495-92BB0BC74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91" y="1797033"/>
            <a:ext cx="874471" cy="485818"/>
          </a:xfrm>
          <a:prstGeom prst="rect">
            <a:avLst/>
          </a:prstGeom>
        </p:spPr>
      </p:pic>
      <p:sp>
        <p:nvSpPr>
          <p:cNvPr id="32" name="Rectangle 3">
            <a:extLst>
              <a:ext uri="{FF2B5EF4-FFF2-40B4-BE49-F238E27FC236}">
                <a16:creationId xmlns:a16="http://schemas.microsoft.com/office/drawing/2014/main" id="{7968A7DF-4571-409B-A6EC-83AE10469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41" y="1756047"/>
            <a:ext cx="2874981" cy="280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In Appartamento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1 Smart Bridge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2 Smart Relè </a:t>
            </a:r>
            <a:r>
              <a:rPr lang="it-IT" altLang="de-DE" sz="1800" b="1" dirty="0" err="1">
                <a:solidFill>
                  <a:srgbClr val="E8660E"/>
                </a:solidFill>
                <a:latin typeface="Arial" panose="020B0604020202020204" pitchFamily="34" charset="0"/>
              </a:rPr>
              <a:t>LockNode</a:t>
            </a:r>
            <a:endParaRPr lang="it-IT" altLang="de-DE" sz="1800" b="1" dirty="0">
              <a:solidFill>
                <a:srgbClr val="E8660E"/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1 Kit Proprietario/Servizi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b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2DFD40B-5039-4A9E-BA87-F55CD1B89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66" y="1756047"/>
            <a:ext cx="462955" cy="1114522"/>
          </a:xfrm>
          <a:prstGeom prst="rect">
            <a:avLst/>
          </a:prstGeom>
        </p:spPr>
      </p:pic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49D1A565-0547-466D-A3E9-A8869F7213A1}"/>
              </a:ext>
            </a:extLst>
          </p:cNvPr>
          <p:cNvCxnSpPr>
            <a:cxnSpLocks/>
          </p:cNvCxnSpPr>
          <p:nvPr/>
        </p:nvCxnSpPr>
        <p:spPr bwMode="auto">
          <a:xfrm>
            <a:off x="8143443" y="2855515"/>
            <a:ext cx="0" cy="820188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C4C29B73-F0B0-42C6-A13E-36BF701476B0}"/>
              </a:ext>
            </a:extLst>
          </p:cNvPr>
          <p:cNvCxnSpPr>
            <a:cxnSpLocks/>
          </p:cNvCxnSpPr>
          <p:nvPr/>
        </p:nvCxnSpPr>
        <p:spPr bwMode="auto">
          <a:xfrm flipH="1">
            <a:off x="7734162" y="2608486"/>
            <a:ext cx="177805" cy="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7863A5CC-6FA8-410A-BF25-A196311DB702}"/>
              </a:ext>
            </a:extLst>
          </p:cNvPr>
          <p:cNvCxnSpPr>
            <a:cxnSpLocks/>
          </p:cNvCxnSpPr>
          <p:nvPr/>
        </p:nvCxnSpPr>
        <p:spPr bwMode="auto">
          <a:xfrm flipH="1">
            <a:off x="8143443" y="3477943"/>
            <a:ext cx="380710" cy="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1" name="Immagine 2050">
            <a:extLst>
              <a:ext uri="{FF2B5EF4-FFF2-40B4-BE49-F238E27FC236}">
                <a16:creationId xmlns:a16="http://schemas.microsoft.com/office/drawing/2014/main" id="{9A27E72E-0925-4524-A56E-7E4ACE31D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9" y="3397172"/>
            <a:ext cx="1037815" cy="505131"/>
          </a:xfrm>
          <a:prstGeom prst="rect">
            <a:avLst/>
          </a:prstGeom>
        </p:spPr>
      </p:pic>
      <p:pic>
        <p:nvPicPr>
          <p:cNvPr id="1032" name="Picture 8" descr="Risultati immagini per serratura elettrica">
            <a:extLst>
              <a:ext uri="{FF2B5EF4-FFF2-40B4-BE49-F238E27FC236}">
                <a16:creationId xmlns:a16="http://schemas.microsoft.com/office/drawing/2014/main" id="{F7AEAB37-BAC3-4F0E-8720-785C5A4BD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2"/>
          <a:stretch/>
        </p:blipFill>
        <p:spPr bwMode="auto">
          <a:xfrm>
            <a:off x="7787219" y="3649738"/>
            <a:ext cx="544295" cy="3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Risultati immagini per serratura elettrica">
            <a:extLst>
              <a:ext uri="{FF2B5EF4-FFF2-40B4-BE49-F238E27FC236}">
                <a16:creationId xmlns:a16="http://schemas.microsoft.com/office/drawing/2014/main" id="{3B642BD5-EFC2-46E4-89B4-B90F2E538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2"/>
          <a:stretch/>
        </p:blipFill>
        <p:spPr bwMode="auto">
          <a:xfrm>
            <a:off x="8519584" y="3306149"/>
            <a:ext cx="544295" cy="3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isultati immagini per logo ance bologna">
            <a:extLst>
              <a:ext uri="{FF2B5EF4-FFF2-40B4-BE49-F238E27FC236}">
                <a16:creationId xmlns:a16="http://schemas.microsoft.com/office/drawing/2014/main" id="{273E3004-DB1F-4F44-896C-59BA16735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01" y="378816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171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id="{96F7E3F1-A353-4DF3-9C0B-52C08EF6A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8" b="20041"/>
          <a:stretch/>
        </p:blipFill>
        <p:spPr>
          <a:xfrm>
            <a:off x="2139696" y="1096704"/>
            <a:ext cx="7004304" cy="4904047"/>
          </a:xfrm>
          <a:prstGeom prst="rect">
            <a:avLst/>
          </a:prstGeom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D4F43D92-7C5C-4A5D-AE62-957206709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53" y="1484229"/>
            <a:ext cx="3294910" cy="17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In Appartamento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1 Smart Bridge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1 Smart Relè </a:t>
            </a:r>
            <a:r>
              <a:rPr lang="it-IT" altLang="de-DE" sz="1800" b="1" dirty="0" err="1">
                <a:solidFill>
                  <a:srgbClr val="E8660E"/>
                </a:solidFill>
                <a:latin typeface="Arial" panose="020B0604020202020204" pitchFamily="34" charset="0"/>
              </a:rPr>
              <a:t>LockNode</a:t>
            </a:r>
            <a:endParaRPr lang="it-IT" altLang="de-DE" sz="1800" b="1" dirty="0">
              <a:solidFill>
                <a:srgbClr val="E8660E"/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1 Tastierino </a:t>
            </a:r>
            <a:r>
              <a:rPr lang="it-IT" altLang="de-DE" sz="1800" b="1" dirty="0" err="1">
                <a:solidFill>
                  <a:srgbClr val="E8660E"/>
                </a:solidFill>
                <a:latin typeface="Arial" panose="020B0604020202020204" pitchFamily="34" charset="0"/>
              </a:rPr>
              <a:t>Pincode</a:t>
            </a:r>
            <a:endParaRPr lang="it-IT" altLang="de-DE" sz="1800" b="1" dirty="0">
              <a:solidFill>
                <a:srgbClr val="E8660E"/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1 Kit Proprietario/Servizi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i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A6D050A-3265-4632-9495-92BB0BC74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30" y="2229274"/>
            <a:ext cx="874471" cy="485818"/>
          </a:xfrm>
          <a:prstGeom prst="rect">
            <a:avLst/>
          </a:prstGeom>
        </p:spPr>
      </p:pic>
      <p:pic>
        <p:nvPicPr>
          <p:cNvPr id="2051" name="Immagine 2050">
            <a:extLst>
              <a:ext uri="{FF2B5EF4-FFF2-40B4-BE49-F238E27FC236}">
                <a16:creationId xmlns:a16="http://schemas.microsoft.com/office/drawing/2014/main" id="{9A27E72E-0925-4524-A56E-7E4ACE31D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3" y="3425904"/>
            <a:ext cx="1135351" cy="552605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09779" y="930151"/>
            <a:ext cx="4903420" cy="636029"/>
          </a:xfrm>
        </p:spPr>
        <p:txBody>
          <a:bodyPr/>
          <a:lstStyle/>
          <a:p>
            <a:pPr marL="0" lvl="1">
              <a:spcBef>
                <a:spcPts val="0"/>
              </a:spcBef>
              <a:spcAft>
                <a:spcPts val="0"/>
              </a:spcAft>
            </a:pPr>
            <a:r>
              <a:rPr lang="de-DE" sz="2700" dirty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KIT On-line </a:t>
            </a:r>
            <a:r>
              <a:rPr lang="de-DE" sz="2700" dirty="0" err="1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Pincode</a:t>
            </a:r>
            <a:r>
              <a:rPr lang="de-DE" sz="2700" dirty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 e </a:t>
            </a:r>
            <a:r>
              <a:rPr lang="de-DE" sz="2700" dirty="0" err="1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eKey</a:t>
            </a:r>
            <a:br>
              <a:rPr lang="de-DE" sz="2100" dirty="0">
                <a:latin typeface="Arial"/>
                <a:ea typeface="+mn-ea"/>
                <a:cs typeface="Arial"/>
              </a:rPr>
            </a:br>
            <a:endParaRPr lang="de-DE" sz="1800" dirty="0">
              <a:latin typeface="Arial"/>
              <a:ea typeface="+mn-ea"/>
              <a:cs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0E9AD16-FD87-4948-AACA-C6B3CE01AD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40" y="3137049"/>
            <a:ext cx="484689" cy="46892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0AF5AF4-0CAA-4619-B3B8-5A3CF8FB90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389" y="3137049"/>
            <a:ext cx="484689" cy="46892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CA5CC9-88E5-494E-ADCA-19D548B4E4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408" y="2223560"/>
            <a:ext cx="513962" cy="497248"/>
          </a:xfrm>
          <a:prstGeom prst="rect">
            <a:avLst/>
          </a:prstGeom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97177F6F-E449-407B-84BC-2656AC13F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79" y="4134748"/>
            <a:ext cx="3037930" cy="17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In Condominio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00B050"/>
                </a:solidFill>
                <a:latin typeface="Arial" panose="020B0604020202020204" pitchFamily="34" charset="0"/>
              </a:rPr>
              <a:t>1 Smart Bridge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00B050"/>
                </a:solidFill>
                <a:latin typeface="Arial" panose="020B0604020202020204" pitchFamily="34" charset="0"/>
              </a:rPr>
              <a:t>2 Smart Relè </a:t>
            </a:r>
            <a:r>
              <a:rPr lang="it-IT" altLang="de-DE" sz="1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LockNode</a:t>
            </a:r>
            <a:endParaRPr lang="it-IT" altLang="de-DE" sz="1800" b="1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00B050"/>
                </a:solidFill>
                <a:latin typeface="Arial" panose="020B0604020202020204" pitchFamily="34" charset="0"/>
              </a:rPr>
              <a:t>2 Tastierino </a:t>
            </a:r>
            <a:r>
              <a:rPr lang="it-IT" altLang="de-DE" sz="1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Pincode</a:t>
            </a:r>
            <a:endParaRPr lang="it-IT" altLang="de-DE" sz="1800" b="1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i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C708A76-484C-4840-9EF5-24B1D8A27B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209" y="3142954"/>
            <a:ext cx="874471" cy="474386"/>
          </a:xfrm>
          <a:prstGeom prst="rect">
            <a:avLst/>
          </a:prstGeom>
        </p:spPr>
      </p:pic>
      <p:pic>
        <p:nvPicPr>
          <p:cNvPr id="27" name="Picture 8" descr="Risultati immagini per serratura elettrica">
            <a:extLst>
              <a:ext uri="{FF2B5EF4-FFF2-40B4-BE49-F238E27FC236}">
                <a16:creationId xmlns:a16="http://schemas.microsoft.com/office/drawing/2014/main" id="{7D905635-3DC7-4776-BACE-CAA22ECEE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2"/>
          <a:stretch/>
        </p:blipFill>
        <p:spPr bwMode="auto">
          <a:xfrm>
            <a:off x="7655389" y="3617341"/>
            <a:ext cx="544295" cy="3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Risultati immagini per serratura elettrica">
            <a:extLst>
              <a:ext uri="{FF2B5EF4-FFF2-40B4-BE49-F238E27FC236}">
                <a16:creationId xmlns:a16="http://schemas.microsoft.com/office/drawing/2014/main" id="{CCF934F5-3F73-445A-86F9-445B922AD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2"/>
          <a:stretch/>
        </p:blipFill>
        <p:spPr bwMode="auto">
          <a:xfrm>
            <a:off x="8437969" y="3617341"/>
            <a:ext cx="544295" cy="3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isultati immagini per logo ance bologna">
            <a:extLst>
              <a:ext uri="{FF2B5EF4-FFF2-40B4-BE49-F238E27FC236}">
                <a16:creationId xmlns:a16="http://schemas.microsoft.com/office/drawing/2014/main" id="{AC4622B4-9F0E-4451-AE1C-17BB843A7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65" y="289893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58542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52E2DF7-FDD7-4F80-96D9-81DE5400C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/>
          <a:stretch/>
        </p:blipFill>
        <p:spPr>
          <a:xfrm>
            <a:off x="2586672" y="1625346"/>
            <a:ext cx="6557328" cy="437540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1254B272-AF6C-4ADF-81C2-AA47DF13A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" y="1003612"/>
            <a:ext cx="9398858" cy="47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27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Esempio appartamento in condominio diviso in stanze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C6E909A-D009-400E-A004-BF13735E6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29" y="1625346"/>
            <a:ext cx="2407943" cy="416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Porte da gestire: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Cancellino pedonale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Ingresso comune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Porta blindata appartamento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3 camere interne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Credenziali</a:t>
            </a:r>
            <a:r>
              <a:rPr lang="de-DE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:</a:t>
            </a:r>
          </a:p>
          <a:p>
            <a:pPr marL="214313" lvl="1" indent="-214313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err="1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Trasponder</a:t>
            </a:r>
            <a:endParaRPr lang="de-DE" altLang="de-DE" sz="15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257175" lvl="1" indent="-257175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Smartphone </a:t>
            </a:r>
            <a:r>
              <a:rPr lang="de-DE" altLang="de-DE" sz="1500" dirty="0" err="1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eKey</a:t>
            </a:r>
            <a:endParaRPr lang="de-DE" altLang="de-DE" sz="15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257175" lvl="1" indent="-257175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 err="1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Tastierino</a:t>
            </a:r>
            <a:r>
              <a:rPr lang="de-DE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Pincode</a:t>
            </a:r>
            <a:endParaRPr lang="de-DE" altLang="de-DE" sz="15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de-DE" altLang="de-DE" sz="1800" b="1" dirty="0" err="1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Tipologia</a:t>
            </a:r>
            <a:r>
              <a:rPr lang="de-DE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:</a:t>
            </a:r>
          </a:p>
          <a:p>
            <a:pPr marL="214313" lvl="1" indent="-214313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On-line</a:t>
            </a:r>
          </a:p>
          <a:p>
            <a:pPr marL="214313" lvl="1" indent="-214313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de-DE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Off-line</a:t>
            </a:r>
            <a:endParaRPr lang="it-IT" altLang="de-DE" sz="15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5610AF89-174E-4D7A-A304-6C3958C2748C}"/>
              </a:ext>
            </a:extLst>
          </p:cNvPr>
          <p:cNvCxnSpPr/>
          <p:nvPr/>
        </p:nvCxnSpPr>
        <p:spPr bwMode="auto">
          <a:xfrm>
            <a:off x="2387011" y="4015120"/>
            <a:ext cx="1236035" cy="25518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6" descr="Risultati immagini per logo ance bologna">
            <a:extLst>
              <a:ext uri="{FF2B5EF4-FFF2-40B4-BE49-F238E27FC236}">
                <a16:creationId xmlns:a16="http://schemas.microsoft.com/office/drawing/2014/main" id="{AB97BA35-AA36-443A-A852-E3DCD542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60648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42001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E3219368-7A11-4869-BAD8-2CA8314ACC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/>
          <a:stretch/>
        </p:blipFill>
        <p:spPr>
          <a:xfrm>
            <a:off x="2586672" y="1625346"/>
            <a:ext cx="6557328" cy="4375405"/>
          </a:xfrm>
          <a:prstGeom prst="rect">
            <a:avLst/>
          </a:prstGeom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D4F43D92-7C5C-4A5D-AE62-957206709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32" y="1670770"/>
            <a:ext cx="3327983" cy="17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In Appartamento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1 Smart Bridge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2 Smart Relè </a:t>
            </a:r>
            <a:r>
              <a:rPr lang="it-IT" altLang="de-DE" sz="1800" b="1" dirty="0" err="1">
                <a:solidFill>
                  <a:srgbClr val="E8660E"/>
                </a:solidFill>
                <a:latin typeface="Arial" panose="020B0604020202020204" pitchFamily="34" charset="0"/>
              </a:rPr>
              <a:t>LockNode</a:t>
            </a:r>
            <a:endParaRPr lang="it-IT" altLang="de-DE" sz="1800" b="1" dirty="0">
              <a:solidFill>
                <a:srgbClr val="E8660E"/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3 Cilindri Digitali </a:t>
            </a:r>
            <a:r>
              <a:rPr lang="it-IT" altLang="de-DE" sz="1800" b="1" dirty="0" err="1">
                <a:solidFill>
                  <a:srgbClr val="E8660E"/>
                </a:solidFill>
                <a:latin typeface="Arial" panose="020B0604020202020204" pitchFamily="34" charset="0"/>
              </a:rPr>
              <a:t>LockNode</a:t>
            </a:r>
            <a:endParaRPr lang="it-IT" altLang="de-DE" sz="1800" b="1" dirty="0">
              <a:solidFill>
                <a:srgbClr val="E8660E"/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1 Kit Proprietario/Servizi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i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BB2A6A41-9948-4BB6-9DA1-64EEE5A9A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44" y="3211817"/>
            <a:ext cx="480101" cy="49724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A6D050A-3265-4632-9495-92BB0BC74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31" y="3189012"/>
            <a:ext cx="874471" cy="485818"/>
          </a:xfrm>
          <a:prstGeom prst="rect">
            <a:avLst/>
          </a:prstGeom>
        </p:spPr>
      </p:pic>
      <p:pic>
        <p:nvPicPr>
          <p:cNvPr id="2051" name="Immagine 2050">
            <a:extLst>
              <a:ext uri="{FF2B5EF4-FFF2-40B4-BE49-F238E27FC236}">
                <a16:creationId xmlns:a16="http://schemas.microsoft.com/office/drawing/2014/main" id="{9A27E72E-0925-4524-A56E-7E4ACE31D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38" y="3593826"/>
            <a:ext cx="1172442" cy="570658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41721" y="1006286"/>
            <a:ext cx="4450528" cy="636029"/>
          </a:xfrm>
        </p:spPr>
        <p:txBody>
          <a:bodyPr/>
          <a:lstStyle/>
          <a:p>
            <a:pPr marL="0" lvl="1">
              <a:spcBef>
                <a:spcPts val="0"/>
              </a:spcBef>
              <a:spcAft>
                <a:spcPts val="0"/>
              </a:spcAft>
            </a:pPr>
            <a:r>
              <a:rPr lang="de-DE" sz="2700" dirty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KIT On-line </a:t>
            </a:r>
            <a:r>
              <a:rPr lang="de-DE" sz="2700" dirty="0" err="1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eKey</a:t>
            </a:r>
            <a:br>
              <a:rPr lang="de-DE" sz="2100" dirty="0">
                <a:latin typeface="Arial"/>
                <a:ea typeface="+mn-ea"/>
                <a:cs typeface="Arial"/>
              </a:rPr>
            </a:br>
            <a:endParaRPr lang="de-DE" sz="1800" dirty="0">
              <a:latin typeface="Arial"/>
              <a:ea typeface="+mn-ea"/>
              <a:cs typeface="Arial"/>
            </a:endParaRPr>
          </a:p>
        </p:txBody>
      </p:sp>
      <p:pic>
        <p:nvPicPr>
          <p:cNvPr id="27" name="Picture 8" descr="Risultati immagini per serratura elettrica">
            <a:extLst>
              <a:ext uri="{FF2B5EF4-FFF2-40B4-BE49-F238E27FC236}">
                <a16:creationId xmlns:a16="http://schemas.microsoft.com/office/drawing/2014/main" id="{7D905635-3DC7-4776-BACE-CAA22ECEE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2"/>
          <a:stretch/>
        </p:blipFill>
        <p:spPr bwMode="auto">
          <a:xfrm>
            <a:off x="5571278" y="4999807"/>
            <a:ext cx="544295" cy="3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Risultati immagini per serratura elettrica">
            <a:extLst>
              <a:ext uri="{FF2B5EF4-FFF2-40B4-BE49-F238E27FC236}">
                <a16:creationId xmlns:a16="http://schemas.microsoft.com/office/drawing/2014/main" id="{CCF934F5-3F73-445A-86F9-445B922AD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2"/>
          <a:stretch/>
        </p:blipFill>
        <p:spPr bwMode="auto">
          <a:xfrm>
            <a:off x="2839567" y="5409706"/>
            <a:ext cx="544295" cy="3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1E44B1B8-DEEC-4B3F-956C-A38F79BB6E3D}"/>
              </a:ext>
            </a:extLst>
          </p:cNvPr>
          <p:cNvCxnSpPr>
            <a:cxnSpLocks/>
          </p:cNvCxnSpPr>
          <p:nvPr/>
        </p:nvCxnSpPr>
        <p:spPr bwMode="auto">
          <a:xfrm>
            <a:off x="6305794" y="3697068"/>
            <a:ext cx="5317" cy="1885345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Immagine 21">
            <a:extLst>
              <a:ext uri="{FF2B5EF4-FFF2-40B4-BE49-F238E27FC236}">
                <a16:creationId xmlns:a16="http://schemas.microsoft.com/office/drawing/2014/main" id="{AD350F6C-7207-4406-96C0-356B3A4718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77" y="3211817"/>
            <a:ext cx="462955" cy="1114522"/>
          </a:xfrm>
          <a:prstGeom prst="rect">
            <a:avLst/>
          </a:prstGeom>
        </p:spPr>
      </p:pic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A3B4B491-76C2-47EB-9562-C57CAA18C64D}"/>
              </a:ext>
            </a:extLst>
          </p:cNvPr>
          <p:cNvCxnSpPr>
            <a:cxnSpLocks/>
          </p:cNvCxnSpPr>
          <p:nvPr/>
        </p:nvCxnSpPr>
        <p:spPr bwMode="auto">
          <a:xfrm flipH="1">
            <a:off x="6536551" y="3472628"/>
            <a:ext cx="128981" cy="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797C8067-40A7-4D16-9BE9-0CF2E207928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83862" y="5558677"/>
            <a:ext cx="2921932" cy="22823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15A54B6B-6CD5-42C0-BED5-3FFF207914C9}"/>
              </a:ext>
            </a:extLst>
          </p:cNvPr>
          <p:cNvCxnSpPr>
            <a:cxnSpLocks/>
          </p:cNvCxnSpPr>
          <p:nvPr/>
        </p:nvCxnSpPr>
        <p:spPr bwMode="auto">
          <a:xfrm>
            <a:off x="5865968" y="5342291"/>
            <a:ext cx="0" cy="227798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48" name="Immagine 2047">
            <a:extLst>
              <a:ext uri="{FF2B5EF4-FFF2-40B4-BE49-F238E27FC236}">
                <a16:creationId xmlns:a16="http://schemas.microsoft.com/office/drawing/2014/main" id="{DA9C5BB7-75C1-422C-BE3E-65C93D10AF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89" y="2146174"/>
            <a:ext cx="879478" cy="245971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89F59E68-E497-4015-9386-596683C051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03" y="4491693"/>
            <a:ext cx="879478" cy="245971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5E77B5B4-6719-49A6-AFE5-025C3375E5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74" y="3813047"/>
            <a:ext cx="879478" cy="24597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4F4F1D2-F0F8-4C17-AB83-509ECDF22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894" y="3886772"/>
            <a:ext cx="480101" cy="497248"/>
          </a:xfrm>
          <a:prstGeom prst="rect">
            <a:avLst/>
          </a:prstGeom>
        </p:spPr>
      </p:pic>
      <p:pic>
        <p:nvPicPr>
          <p:cNvPr id="19" name="Picture 6" descr="Risultati immagini per logo ance bologna">
            <a:extLst>
              <a:ext uri="{FF2B5EF4-FFF2-40B4-BE49-F238E27FC236}">
                <a16:creationId xmlns:a16="http://schemas.microsoft.com/office/drawing/2014/main" id="{5C66ED1F-DBE8-4E7D-94B7-B71A8A1D3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345" y="404664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85150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>
            <a:extLst>
              <a:ext uri="{FF2B5EF4-FFF2-40B4-BE49-F238E27FC236}">
                <a16:creationId xmlns:a16="http://schemas.microsoft.com/office/drawing/2014/main" id="{83ABA24F-739D-45BD-997C-7F09FAF6E3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/>
          <a:stretch/>
        </p:blipFill>
        <p:spPr>
          <a:xfrm>
            <a:off x="2586672" y="1625346"/>
            <a:ext cx="6557328" cy="4375405"/>
          </a:xfrm>
          <a:prstGeom prst="rect">
            <a:avLst/>
          </a:prstGeom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D4F43D92-7C5C-4A5D-AE62-957206709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38" y="1514735"/>
            <a:ext cx="3695690" cy="192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In Appartamento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1 Smart Bridge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1 Smart Relè </a:t>
            </a:r>
            <a:r>
              <a:rPr lang="it-IT" altLang="de-DE" sz="1800" b="1" dirty="0" err="1">
                <a:solidFill>
                  <a:srgbClr val="E8660E"/>
                </a:solidFill>
                <a:latin typeface="Arial" panose="020B0604020202020204" pitchFamily="34" charset="0"/>
              </a:rPr>
              <a:t>LockNode</a:t>
            </a:r>
            <a:endParaRPr lang="it-IT" altLang="de-DE" sz="1800" b="1" dirty="0">
              <a:solidFill>
                <a:srgbClr val="E8660E"/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4 Tastierino </a:t>
            </a:r>
            <a:r>
              <a:rPr lang="it-IT" altLang="de-DE" sz="1800" b="1" dirty="0" err="1">
                <a:solidFill>
                  <a:srgbClr val="E8660E"/>
                </a:solidFill>
                <a:latin typeface="Arial" panose="020B0604020202020204" pitchFamily="34" charset="0"/>
              </a:rPr>
              <a:t>Pincode</a:t>
            </a:r>
            <a:endParaRPr lang="it-IT" altLang="de-DE" sz="1800" b="1" dirty="0">
              <a:solidFill>
                <a:srgbClr val="E8660E"/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3 Cilindri Digitali </a:t>
            </a:r>
            <a:r>
              <a:rPr lang="it-IT" altLang="de-DE" sz="1800" b="1" dirty="0" err="1">
                <a:solidFill>
                  <a:srgbClr val="E8660E"/>
                </a:solidFill>
                <a:latin typeface="Arial" panose="020B0604020202020204" pitchFamily="34" charset="0"/>
              </a:rPr>
              <a:t>LockNode</a:t>
            </a:r>
            <a:endParaRPr lang="it-IT" altLang="de-DE" sz="1800" b="1" dirty="0">
              <a:solidFill>
                <a:srgbClr val="E8660E"/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E8660E"/>
                </a:solidFill>
                <a:latin typeface="Arial" panose="020B0604020202020204" pitchFamily="34" charset="0"/>
              </a:rPr>
              <a:t>1 Kit Proprietario/Servizi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i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A6D050A-3265-4632-9495-92BB0BC74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01" y="3425927"/>
            <a:ext cx="874471" cy="485818"/>
          </a:xfrm>
          <a:prstGeom prst="rect">
            <a:avLst/>
          </a:prstGeom>
        </p:spPr>
      </p:pic>
      <p:pic>
        <p:nvPicPr>
          <p:cNvPr id="2051" name="Immagine 2050">
            <a:extLst>
              <a:ext uri="{FF2B5EF4-FFF2-40B4-BE49-F238E27FC236}">
                <a16:creationId xmlns:a16="http://schemas.microsoft.com/office/drawing/2014/main" id="{9A27E72E-0925-4524-A56E-7E4ACE31D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2" y="3707412"/>
            <a:ext cx="1161071" cy="565123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29157" y="994506"/>
            <a:ext cx="5982381" cy="449064"/>
          </a:xfrm>
        </p:spPr>
        <p:txBody>
          <a:bodyPr/>
          <a:lstStyle/>
          <a:p>
            <a:pPr marL="0" lvl="1">
              <a:spcBef>
                <a:spcPts val="0"/>
              </a:spcBef>
              <a:spcAft>
                <a:spcPts val="0"/>
              </a:spcAft>
            </a:pPr>
            <a:r>
              <a:rPr lang="de-DE" sz="2700" dirty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KIT On-line </a:t>
            </a:r>
            <a:r>
              <a:rPr lang="de-DE" sz="2700" dirty="0" err="1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Pincode</a:t>
            </a:r>
            <a:r>
              <a:rPr lang="de-DE" sz="2700" dirty="0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 e </a:t>
            </a:r>
            <a:r>
              <a:rPr lang="de-DE" sz="2700" dirty="0" err="1">
                <a:solidFill>
                  <a:schemeClr val="tx1">
                    <a:lumMod val="50000"/>
                  </a:schemeClr>
                </a:solidFill>
                <a:latin typeface="Arial"/>
                <a:ea typeface="+mn-ea"/>
                <a:cs typeface="Arial"/>
              </a:rPr>
              <a:t>eKey</a:t>
            </a:r>
            <a:br>
              <a:rPr lang="de-DE" sz="2100" dirty="0">
                <a:latin typeface="Arial"/>
                <a:ea typeface="+mn-ea"/>
                <a:cs typeface="Arial"/>
              </a:rPr>
            </a:br>
            <a:endParaRPr lang="de-DE" sz="1800" dirty="0">
              <a:latin typeface="Arial"/>
              <a:ea typeface="+mn-ea"/>
              <a:cs typeface="Arial"/>
            </a:endParaRPr>
          </a:p>
        </p:txBody>
      </p:sp>
      <p:pic>
        <p:nvPicPr>
          <p:cNvPr id="27" name="Picture 8" descr="Risultati immagini per serratura elettrica">
            <a:extLst>
              <a:ext uri="{FF2B5EF4-FFF2-40B4-BE49-F238E27FC236}">
                <a16:creationId xmlns:a16="http://schemas.microsoft.com/office/drawing/2014/main" id="{7D905635-3DC7-4776-BACE-CAA22ECEE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2"/>
          <a:stretch/>
        </p:blipFill>
        <p:spPr bwMode="auto">
          <a:xfrm>
            <a:off x="5119612" y="5473015"/>
            <a:ext cx="544295" cy="3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Risultati immagini per serratura elettrica">
            <a:extLst>
              <a:ext uri="{FF2B5EF4-FFF2-40B4-BE49-F238E27FC236}">
                <a16:creationId xmlns:a16="http://schemas.microsoft.com/office/drawing/2014/main" id="{CCF934F5-3F73-445A-86F9-445B922AD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2"/>
          <a:stretch/>
        </p:blipFill>
        <p:spPr bwMode="auto">
          <a:xfrm>
            <a:off x="2994026" y="5473016"/>
            <a:ext cx="544295" cy="3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Immagine 2047">
            <a:extLst>
              <a:ext uri="{FF2B5EF4-FFF2-40B4-BE49-F238E27FC236}">
                <a16:creationId xmlns:a16="http://schemas.microsoft.com/office/drawing/2014/main" id="{DA9C5BB7-75C1-422C-BE3E-65C93D10AF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73" y="2186751"/>
            <a:ext cx="879478" cy="245971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89F59E68-E497-4015-9386-596683C05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24" y="4331876"/>
            <a:ext cx="879478" cy="245971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5E77B5B4-6719-49A6-AFE5-025C3375E5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65" y="3234472"/>
            <a:ext cx="879478" cy="245971"/>
          </a:xfrm>
          <a:prstGeom prst="rect">
            <a:avLst/>
          </a:prstGeom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79248D61-E214-4BBC-B9A5-511501FB2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39" y="4397090"/>
            <a:ext cx="3077234" cy="17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In Condominio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00B050"/>
                </a:solidFill>
                <a:latin typeface="Arial" panose="020B0604020202020204" pitchFamily="34" charset="0"/>
              </a:rPr>
              <a:t>1 Smart Bridge</a:t>
            </a: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00B050"/>
                </a:solidFill>
                <a:latin typeface="Arial" panose="020B0604020202020204" pitchFamily="34" charset="0"/>
              </a:rPr>
              <a:t>2 Smart Relè </a:t>
            </a:r>
            <a:r>
              <a:rPr lang="it-IT" altLang="de-DE" sz="1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LockNode</a:t>
            </a:r>
            <a:endParaRPr lang="it-IT" altLang="de-DE" sz="1800" b="1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r>
              <a:rPr lang="it-IT" altLang="de-DE" sz="1800" b="1" dirty="0">
                <a:solidFill>
                  <a:srgbClr val="00B050"/>
                </a:solidFill>
                <a:latin typeface="Arial" panose="020B0604020202020204" pitchFamily="34" charset="0"/>
              </a:rPr>
              <a:t>2 Tastierino </a:t>
            </a:r>
            <a:r>
              <a:rPr lang="it-IT" altLang="de-DE" sz="1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Pincode</a:t>
            </a:r>
            <a:endParaRPr lang="it-IT" altLang="de-DE" sz="1800" b="1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i="1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de-DE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None/>
              <a:defRPr/>
            </a:pPr>
            <a:endParaRPr lang="it-IT" altLang="de-DE" sz="12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426D1E57-15DA-43AD-B938-8A1E77325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546" y="3935963"/>
            <a:ext cx="513962" cy="49724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548FE5ED-7E9C-4EA0-A48E-8C7C150104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610" y="5347677"/>
            <a:ext cx="484689" cy="468927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6AF89BFA-5D54-436D-B75F-F26B973370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546" y="4994182"/>
            <a:ext cx="874471" cy="474386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D736730-709A-4AE7-B326-09C1C8BC5A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223" y="5386037"/>
            <a:ext cx="484689" cy="46892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7F71183-DB6B-4487-AEA2-0F85036591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43" y="2186750"/>
            <a:ext cx="523577" cy="52679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6E9A8F61-A3CF-46C9-97DD-365A00AEB7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68" y="3223107"/>
            <a:ext cx="523577" cy="52679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638A3F8-2725-4D8D-9918-38F54C7D8B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24" y="4304572"/>
            <a:ext cx="523577" cy="526790"/>
          </a:xfrm>
          <a:prstGeom prst="rect">
            <a:avLst/>
          </a:prstGeom>
        </p:spPr>
      </p:pic>
      <p:pic>
        <p:nvPicPr>
          <p:cNvPr id="20" name="Picture 6" descr="Risultati immagini per logo ance bologna">
            <a:extLst>
              <a:ext uri="{FF2B5EF4-FFF2-40B4-BE49-F238E27FC236}">
                <a16:creationId xmlns:a16="http://schemas.microsoft.com/office/drawing/2014/main" id="{1BE8EFA0-E971-49D1-B9AA-05E817A5D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0648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7556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83568" y="2132856"/>
            <a:ext cx="8064896" cy="2160240"/>
          </a:xfrm>
        </p:spPr>
        <p:txBody>
          <a:bodyPr/>
          <a:lstStyle/>
          <a:p>
            <a:r>
              <a:rPr lang="it-IT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 tipologie edilizie più performanti e la gestione accessi negli immobili per affitti brevi</a:t>
            </a:r>
          </a:p>
          <a:p>
            <a:r>
              <a:rPr lang="it-IT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it-IT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ANCEBOLOGNA </a:t>
            </a:r>
          </a:p>
          <a:p>
            <a:r>
              <a:rPr lang="it-IT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17 luglio 2018</a:t>
            </a: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1008112"/>
          </a:xfrm>
        </p:spPr>
        <p:txBody>
          <a:bodyPr>
            <a:normAutofit/>
          </a:bodyPr>
          <a:lstStyle/>
          <a:p>
            <a:pPr algn="l">
              <a:lnSpc>
                <a:spcPts val="1000"/>
              </a:lnSpc>
            </a:pPr>
            <a:r>
              <a:rPr lang="it-IT" sz="1800" dirty="0">
                <a:latin typeface="Arial" pitchFamily="34" charset="0"/>
                <a:cs typeface="Arial" pitchFamily="34" charset="0"/>
              </a:rPr>
              <a:t>ROBERTO NANETTI</a:t>
            </a:r>
            <a:br>
              <a:rPr lang="it-IT" sz="1800" dirty="0">
                <a:latin typeface="Arial" pitchFamily="34" charset="0"/>
                <a:cs typeface="Arial" pitchFamily="34" charset="0"/>
              </a:rPr>
            </a:br>
            <a:br>
              <a:rPr lang="it-IT" sz="1800" dirty="0">
                <a:latin typeface="Arial" pitchFamily="34" charset="0"/>
                <a:cs typeface="Arial" pitchFamily="34" charset="0"/>
              </a:rPr>
            </a:br>
            <a:br>
              <a:rPr lang="it-IT" sz="1800" dirty="0">
                <a:latin typeface="Arial" pitchFamily="34" charset="0"/>
                <a:cs typeface="Arial" pitchFamily="34" charset="0"/>
              </a:rPr>
            </a:br>
            <a:r>
              <a:rPr lang="it-IT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ARCHITETTO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467544" y="548680"/>
            <a:ext cx="822960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Segnaposto piè di pagina 4"/>
          <p:cNvSpPr txBox="1">
            <a:spLocks/>
          </p:cNvSpPr>
          <p:nvPr/>
        </p:nvSpPr>
        <p:spPr>
          <a:xfrm>
            <a:off x="467544" y="6356350"/>
            <a:ext cx="8208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architettorobertonanetti@alice.it</a:t>
            </a:r>
          </a:p>
        </p:txBody>
      </p:sp>
      <p:pic>
        <p:nvPicPr>
          <p:cNvPr id="9" name="Picture 6" descr="Risultati immagini per logo ance bologna">
            <a:extLst>
              <a:ext uri="{FF2B5EF4-FFF2-40B4-BE49-F238E27FC236}">
                <a16:creationId xmlns:a16="http://schemas.microsoft.com/office/drawing/2014/main" id="{970C8D85-31BD-42A2-B822-383A6806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23147"/>
            <a:ext cx="2188368" cy="4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167701" y="2103184"/>
            <a:ext cx="3213869" cy="2978585"/>
          </a:xfrm>
        </p:spPr>
        <p:txBody>
          <a:bodyPr/>
          <a:lstStyle/>
          <a:p>
            <a:pPr marL="0" lvl="1">
              <a:spcBef>
                <a:spcPts val="0"/>
              </a:spcBef>
              <a:spcAft>
                <a:spcPts val="0"/>
              </a:spcAft>
            </a:pPr>
            <a:r>
              <a:rPr lang="de-DE" sz="2100" dirty="0">
                <a:latin typeface="Arial"/>
                <a:ea typeface="+mn-ea"/>
                <a:cs typeface="Arial"/>
              </a:rPr>
              <a:t>       </a:t>
            </a:r>
            <a:r>
              <a:rPr lang="de-DE" sz="2100" dirty="0" err="1">
                <a:latin typeface="Arial"/>
                <a:ea typeface="+mn-ea"/>
                <a:cs typeface="Arial"/>
              </a:rPr>
              <a:t>Proviamolo</a:t>
            </a:r>
            <a:r>
              <a:rPr lang="de-DE" sz="2100" dirty="0">
                <a:latin typeface="Arial"/>
                <a:ea typeface="+mn-ea"/>
                <a:cs typeface="Arial"/>
              </a:rPr>
              <a:t>!</a:t>
            </a:r>
            <a:br>
              <a:rPr lang="de-DE" sz="2100" dirty="0">
                <a:latin typeface="Arial"/>
                <a:ea typeface="+mn-ea"/>
                <a:cs typeface="Arial"/>
              </a:rPr>
            </a:br>
            <a:endParaRPr lang="de-DE" sz="1800" dirty="0">
              <a:latin typeface="Arial"/>
              <a:ea typeface="+mn-ea"/>
              <a:cs typeface="Arial"/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5716192" y="930151"/>
            <a:ext cx="1529953" cy="18931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>
                <a:solidFill>
                  <a:srgbClr val="4D4D4D"/>
                </a:solidFill>
                <a:latin typeface="Arial"/>
              </a:rPr>
              <a:t>Giugno 2017</a:t>
            </a:r>
            <a:endParaRPr lang="de-DE" altLang="de-DE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187805" y="930150"/>
            <a:ext cx="567928" cy="189309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>
                <a:solidFill>
                  <a:srgbClr val="4D4D4D"/>
                </a:solidFill>
                <a:latin typeface="Arial"/>
              </a:rPr>
              <a:t>│Pagina </a:t>
            </a:r>
            <a:fld id="{3DB886D5-75CA-4149-8F02-F07BC532C5C9}" type="slidenum">
              <a:rPr lang="de-DE" altLang="de-DE">
                <a:solidFill>
                  <a:srgbClr val="4D4D4D"/>
                </a:solidFill>
                <a:latin typeface="Arial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de-DE" altLang="de-DE">
              <a:solidFill>
                <a:srgbClr val="4D4D4D"/>
              </a:solidFill>
              <a:latin typeface="Arial"/>
            </a:endParaRPr>
          </a:p>
        </p:txBody>
      </p:sp>
      <p:pic>
        <p:nvPicPr>
          <p:cNvPr id="9" name="Picture 4" descr="C:\Users\Birgit\Documents\Daten\CR Server\CR Simons Voss\SV-15-002 MobileKey_Logo und Look\MobileKey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733" y="3047294"/>
            <a:ext cx="3720135" cy="40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4746F6C-6ED5-4829-B6B9-B4B3538E8608}"/>
              </a:ext>
            </a:extLst>
          </p:cNvPr>
          <p:cNvSpPr/>
          <p:nvPr/>
        </p:nvSpPr>
        <p:spPr>
          <a:xfrm>
            <a:off x="362026" y="5769102"/>
            <a:ext cx="4914523" cy="20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Aft>
                <a:spcPts val="1800"/>
              </a:spcAft>
            </a:pP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La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gestione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degli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accessi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negli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immobili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per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affitti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brevi</a:t>
            </a:r>
          </a:p>
        </p:txBody>
      </p:sp>
      <p:pic>
        <p:nvPicPr>
          <p:cNvPr id="7" name="Picture 6" descr="Risultati immagini per logo ance bologna">
            <a:extLst>
              <a:ext uri="{FF2B5EF4-FFF2-40B4-BE49-F238E27FC236}">
                <a16:creationId xmlns:a16="http://schemas.microsoft.com/office/drawing/2014/main" id="{60511BE9-3926-45AC-BA47-62749340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851" y="368638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56108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4D1D87EF-31E8-4E9C-95D8-5020E8979F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0"/>
          <a:stretch/>
        </p:blipFill>
        <p:spPr>
          <a:xfrm>
            <a:off x="0" y="1791376"/>
            <a:ext cx="9144000" cy="3434420"/>
          </a:xfrm>
          <a:prstGeom prst="rect">
            <a:avLst/>
          </a:prstGeom>
        </p:spPr>
      </p:pic>
      <p:sp>
        <p:nvSpPr>
          <p:cNvPr id="36" name="Inhaltsplatzhalter 1">
            <a:extLst>
              <a:ext uri="{FF2B5EF4-FFF2-40B4-BE49-F238E27FC236}">
                <a16:creationId xmlns:a16="http://schemas.microsoft.com/office/drawing/2014/main" id="{3CBD506E-2900-4059-B7A3-9A648FAAE331}"/>
              </a:ext>
            </a:extLst>
          </p:cNvPr>
          <p:cNvSpPr txBox="1">
            <a:spLocks/>
          </p:cNvSpPr>
          <p:nvPr/>
        </p:nvSpPr>
        <p:spPr>
          <a:xfrm>
            <a:off x="0" y="891303"/>
            <a:ext cx="9251442" cy="900074"/>
          </a:xfrm>
          <a:prstGeom prst="rect">
            <a:avLst/>
          </a:prstGeom>
        </p:spPr>
        <p:txBody>
          <a:bodyPr/>
          <a:lstStyle>
            <a:lvl1pPr marL="0" indent="0" algn="l" defTabSz="3429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779" indent="-129779" algn="l" defTabSz="3429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556" indent="-129779" algn="l" defTabSz="3429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4572" indent="-125016" algn="l" defTabSz="3429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3160" indent="-128588" algn="l" defTabSz="3429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257175">
              <a:spcBef>
                <a:spcPts val="0"/>
              </a:spcBef>
              <a:buClr>
                <a:srgbClr val="002D55"/>
              </a:buClr>
              <a:buNone/>
            </a:pPr>
            <a:r>
              <a:rPr lang="it-IT" altLang="de-DE" sz="2700" dirty="0">
                <a:solidFill>
                  <a:srgbClr val="4D4D4D">
                    <a:lumMod val="50000"/>
                  </a:srgbClr>
                </a:solidFill>
                <a:latin typeface="Arial"/>
              </a:rPr>
              <a:t>Un Team al tuo fianco per progettare soluzioni personalizzate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8211D7A-9C19-4B5A-AD6F-368A179FAFF6}"/>
              </a:ext>
            </a:extLst>
          </p:cNvPr>
          <p:cNvSpPr/>
          <p:nvPr/>
        </p:nvSpPr>
        <p:spPr>
          <a:xfrm>
            <a:off x="362026" y="5769102"/>
            <a:ext cx="4914523" cy="20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Aft>
                <a:spcPts val="1800"/>
              </a:spcAft>
            </a:pP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La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gestione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degli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accessi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negli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immobili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per </a:t>
            </a:r>
            <a:r>
              <a:rPr lang="de-DE" sz="788" dirty="0" err="1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affitti</a:t>
            </a:r>
            <a:r>
              <a:rPr lang="de-DE" sz="788" dirty="0">
                <a:solidFill>
                  <a:srgbClr val="4D4D4D"/>
                </a:solidFill>
                <a:latin typeface="Bookman Old Style" panose="02050604050505020204" pitchFamily="18" charset="0"/>
                <a:cs typeface="Tahoma" panose="020B0604030504040204" pitchFamily="34" charset="0"/>
              </a:rPr>
              <a:t> brevi</a:t>
            </a:r>
          </a:p>
        </p:txBody>
      </p:sp>
      <p:pic>
        <p:nvPicPr>
          <p:cNvPr id="7" name="Picture 2" descr="Risultati immagini per logo cisa">
            <a:extLst>
              <a:ext uri="{FF2B5EF4-FFF2-40B4-BE49-F238E27FC236}">
                <a16:creationId xmlns:a16="http://schemas.microsoft.com/office/drawing/2014/main" id="{606D6233-7A52-4FDC-8774-19D0DF26F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84" y="891303"/>
            <a:ext cx="1859216" cy="61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isultati immagini per logo ance bologna">
            <a:extLst>
              <a:ext uri="{FF2B5EF4-FFF2-40B4-BE49-F238E27FC236}">
                <a16:creationId xmlns:a16="http://schemas.microsoft.com/office/drawing/2014/main" id="{25A1F8F0-3122-458C-A628-9AA17B3D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3" y="6148747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98853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2554AED-9C70-43F1-A2B3-C91667418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5"/>
          <a:stretch/>
        </p:blipFill>
        <p:spPr>
          <a:xfrm>
            <a:off x="3139208" y="3050215"/>
            <a:ext cx="5156856" cy="2552771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8070A88-A78F-443E-9C00-C5D640D9F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>
                <a:solidFill>
                  <a:srgbClr val="4D4D4D"/>
                </a:solidFill>
                <a:latin typeface="Arial" charset="0"/>
              </a:rPr>
              <a:t>Giugno 2017</a:t>
            </a:r>
            <a:endParaRPr lang="de-DE" altLang="de-DE" dirty="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8D9FCE-11F4-4564-8F84-8EEFA4F4F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>
                <a:solidFill>
                  <a:srgbClr val="4D4D4D"/>
                </a:solidFill>
                <a:latin typeface="Arial" charset="0"/>
              </a:rPr>
              <a:t>│Seite </a:t>
            </a:r>
            <a:fld id="{3DB886D5-75CA-4149-8F02-F07BC532C5C9}" type="slidenum">
              <a:rPr lang="de-DE" altLang="de-DE">
                <a:solidFill>
                  <a:srgbClr val="4D4D4D"/>
                </a:solidFill>
                <a:latin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de-DE" altLang="de-DE" dirty="0">
              <a:solidFill>
                <a:srgbClr val="4D4D4D"/>
              </a:solidFill>
              <a:latin typeface="Arial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277ABE-55AF-40C3-975F-7DF6E70C2B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50" t="35710" r="25656" b="28015"/>
          <a:stretch/>
        </p:blipFill>
        <p:spPr>
          <a:xfrm>
            <a:off x="553460" y="1591165"/>
            <a:ext cx="4963428" cy="2495456"/>
          </a:xfrm>
          <a:prstGeom prst="rect">
            <a:avLst/>
          </a:prstGeom>
        </p:spPr>
      </p:pic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D9DF6EB5-749E-4109-9A0C-BD603E221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54" y="857251"/>
            <a:ext cx="6336792" cy="900074"/>
          </a:xfrm>
        </p:spPr>
        <p:txBody>
          <a:bodyPr/>
          <a:lstStyle/>
          <a:p>
            <a:pPr marL="0" lvl="1">
              <a:spcBef>
                <a:spcPts val="0"/>
              </a:spcBef>
              <a:spcAft>
                <a:spcPts val="0"/>
              </a:spcAft>
            </a:pPr>
            <a:r>
              <a:rPr lang="it-IT" altLang="de-DE" sz="2700" b="1" dirty="0">
                <a:solidFill>
                  <a:schemeClr val="tx1">
                    <a:lumMod val="50000"/>
                  </a:schemeClr>
                </a:solidFill>
              </a:rPr>
              <a:t>CISA</a:t>
            </a:r>
            <a:r>
              <a:rPr lang="it-IT" altLang="de-DE" sz="2700" dirty="0">
                <a:solidFill>
                  <a:schemeClr val="tx1">
                    <a:lumMod val="50000"/>
                  </a:schemeClr>
                </a:solidFill>
              </a:rPr>
              <a:t> Solution Partner sul territorio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3AB4676-C14B-482C-ABCF-3528BD5A3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58" y="1591165"/>
            <a:ext cx="2041607" cy="142232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5C7C22EF-6B99-43E2-80DB-408CEC747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460" y="4217767"/>
            <a:ext cx="1709128" cy="138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500" tIns="94500" rIns="54000" bIns="27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 2" pitchFamily="18" charset="2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82563" algn="l" rtl="0"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371475" indent="-187325" algn="l" rtl="0" eaLnBrk="0" fontAlgn="base" hangingPunct="0">
              <a:spcBef>
                <a:spcPct val="0"/>
              </a:spcBef>
              <a:spcAft>
                <a:spcPct val="50000"/>
              </a:spcAft>
              <a:buChar char="-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373063" algn="l" rtl="0" eaLnBrk="0" fontAlgn="base" hangingPunct="0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Vendita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Installazione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Manutenzione</a:t>
            </a:r>
          </a:p>
          <a:p>
            <a:pPr marL="136922" lvl="1" indent="-136922" defTabSz="685800">
              <a:lnSpc>
                <a:spcPct val="90000"/>
              </a:lnSpc>
              <a:spcAft>
                <a:spcPts val="900"/>
              </a:spcAft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it-IT" altLang="de-DE" sz="1500" dirty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Assistenza</a:t>
            </a:r>
            <a:endParaRPr lang="de-DE" altLang="de-DE" sz="1500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Risultati immagini per logo ance bologna">
            <a:extLst>
              <a:ext uri="{FF2B5EF4-FFF2-40B4-BE49-F238E27FC236}">
                <a16:creationId xmlns:a16="http://schemas.microsoft.com/office/drawing/2014/main" id="{84B55AC3-CE5E-4370-A021-AEE7E93B2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24" y="5818186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84933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irgit\Desktop\Screens MobileKey\Bilder mit Hand\iPhone 5s_Mockup_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4929" r="22878" b="10249"/>
          <a:stretch/>
        </p:blipFill>
        <p:spPr bwMode="auto">
          <a:xfrm>
            <a:off x="1143001" y="8572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4"/>
          <p:cNvSpPr>
            <a:spLocks noGrp="1"/>
          </p:cNvSpPr>
          <p:nvPr>
            <p:ph idx="1"/>
          </p:nvPr>
        </p:nvSpPr>
        <p:spPr>
          <a:xfrm>
            <a:off x="1572816" y="2540539"/>
            <a:ext cx="5264610" cy="297858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400" b="1" cap="none" dirty="0">
                <a:solidFill>
                  <a:srgbClr val="4D4D4D"/>
                </a:solidFill>
                <a:latin typeface="Arial"/>
                <a:cs typeface="Arial"/>
              </a:rPr>
              <a:t>MOBILE</a:t>
            </a:r>
            <a:r>
              <a:rPr lang="de-DE" sz="2400" cap="none" dirty="0">
                <a:solidFill>
                  <a:srgbClr val="4D4D4D"/>
                </a:solidFill>
                <a:latin typeface="Arial"/>
                <a:cs typeface="Arial"/>
              </a:rPr>
              <a:t>KEY</a:t>
            </a:r>
          </a:p>
          <a:p>
            <a:pPr>
              <a:spcBef>
                <a:spcPts val="0"/>
              </a:spcBef>
              <a:spcAft>
                <a:spcPts val="1080"/>
              </a:spcAft>
            </a:pPr>
            <a:r>
              <a:rPr lang="de-DE" sz="2400" cap="none" dirty="0">
                <a:solidFill>
                  <a:srgbClr val="4D4D4D"/>
                </a:solidFill>
                <a:latin typeface="Arial"/>
                <a:cs typeface="Arial"/>
              </a:rPr>
              <a:t>Ora è più </a:t>
            </a:r>
            <a:r>
              <a:rPr lang="de-DE" sz="2400" cap="none" dirty="0" err="1">
                <a:solidFill>
                  <a:srgbClr val="4D4D4D"/>
                </a:solidFill>
                <a:latin typeface="Arial"/>
                <a:cs typeface="Arial"/>
              </a:rPr>
              <a:t>facile</a:t>
            </a:r>
            <a:r>
              <a:rPr lang="de-DE" sz="2400" cap="none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br>
              <a:rPr lang="de-DE" sz="2400" cap="none" dirty="0">
                <a:solidFill>
                  <a:srgbClr val="4D4D4D"/>
                </a:solidFill>
                <a:latin typeface="Arial"/>
                <a:cs typeface="Arial"/>
              </a:rPr>
            </a:br>
            <a:r>
              <a:rPr lang="de-DE" sz="2400" cap="none" dirty="0" err="1">
                <a:solidFill>
                  <a:srgbClr val="4D4D4D"/>
                </a:solidFill>
                <a:latin typeface="Arial"/>
                <a:cs typeface="Arial"/>
              </a:rPr>
              <a:t>passare</a:t>
            </a:r>
            <a:r>
              <a:rPr lang="de-DE" sz="2400" cap="none" dirty="0">
                <a:solidFill>
                  <a:srgbClr val="4D4D4D"/>
                </a:solidFill>
                <a:latin typeface="Arial"/>
                <a:cs typeface="Arial"/>
              </a:rPr>
              <a:t> al </a:t>
            </a:r>
            <a:r>
              <a:rPr lang="de-DE" sz="2400" cap="none" dirty="0" err="1">
                <a:solidFill>
                  <a:srgbClr val="4D4D4D"/>
                </a:solidFill>
                <a:latin typeface="Arial"/>
                <a:cs typeface="Arial"/>
              </a:rPr>
              <a:t>sistema</a:t>
            </a:r>
            <a:r>
              <a:rPr lang="de-DE" sz="2400" cap="none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br>
              <a:rPr lang="de-DE" sz="2400" cap="none" dirty="0">
                <a:solidFill>
                  <a:srgbClr val="4D4D4D"/>
                </a:solidFill>
                <a:latin typeface="Arial"/>
                <a:cs typeface="Arial"/>
              </a:rPr>
            </a:br>
            <a:r>
              <a:rPr lang="de-DE" sz="2400" cap="none" dirty="0">
                <a:solidFill>
                  <a:srgbClr val="4D4D4D"/>
                </a:solidFill>
                <a:latin typeface="Arial"/>
                <a:cs typeface="Arial"/>
              </a:rPr>
              <a:t>di </a:t>
            </a:r>
            <a:r>
              <a:rPr lang="de-DE" sz="2400" cap="none" dirty="0" err="1">
                <a:solidFill>
                  <a:srgbClr val="4D4D4D"/>
                </a:solidFill>
                <a:latin typeface="Arial"/>
                <a:cs typeface="Arial"/>
              </a:rPr>
              <a:t>chiusura</a:t>
            </a:r>
            <a:r>
              <a:rPr lang="de-DE" sz="2400" cap="none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br>
              <a:rPr lang="de-DE" sz="2400" cap="none" dirty="0">
                <a:solidFill>
                  <a:srgbClr val="4D4D4D"/>
                </a:solidFill>
                <a:latin typeface="Arial"/>
                <a:cs typeface="Arial"/>
              </a:rPr>
            </a:br>
            <a:r>
              <a:rPr lang="de-DE" sz="2400" cap="none" dirty="0">
                <a:solidFill>
                  <a:srgbClr val="4D4D4D"/>
                </a:solidFill>
                <a:latin typeface="Arial"/>
                <a:cs typeface="Arial"/>
              </a:rPr>
              <a:t>digitale!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>
                <a:solidFill>
                  <a:srgbClr val="4D4D4D"/>
                </a:solidFill>
                <a:latin typeface="Arial" charset="0"/>
              </a:rPr>
              <a:t>Giugno 2017</a:t>
            </a:r>
            <a:endParaRPr lang="de-DE" altLang="de-DE" dirty="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>
                <a:solidFill>
                  <a:srgbClr val="4D4D4D"/>
                </a:solidFill>
                <a:latin typeface="Arial" charset="0"/>
              </a:rPr>
              <a:t>│Seite </a:t>
            </a:r>
            <a:fld id="{3DB886D5-75CA-4149-8F02-F07BC532C5C9}" type="slidenum">
              <a:rPr lang="de-DE" altLang="de-DE">
                <a:solidFill>
                  <a:srgbClr val="4D4D4D"/>
                </a:solidFill>
                <a:latin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de-DE" altLang="de-DE" dirty="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7" name="Inhaltsplatzhalter 2055">
            <a:extLst>
              <a:ext uri="{FF2B5EF4-FFF2-40B4-BE49-F238E27FC236}">
                <a16:creationId xmlns:a16="http://schemas.microsoft.com/office/drawing/2014/main" id="{99F09FFC-E261-4B7E-95B7-03181098210E}"/>
              </a:ext>
            </a:extLst>
          </p:cNvPr>
          <p:cNvSpPr txBox="1">
            <a:spLocks/>
          </p:cNvSpPr>
          <p:nvPr/>
        </p:nvSpPr>
        <p:spPr bwMode="auto">
          <a:xfrm>
            <a:off x="1831761" y="5275465"/>
            <a:ext cx="5909847" cy="297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94500" rIns="108000" bIns="2700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0"/>
              </a:spcBef>
              <a:spcAft>
                <a:spcPct val="50000"/>
              </a:spcAft>
              <a:buFont typeface="Arial" panose="020B0604020202020204" pitchFamily="34" charset="0"/>
              <a:buNone/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587" indent="0" algn="l" rtl="0" fontAlgn="base">
              <a:spcBef>
                <a:spcPct val="0"/>
              </a:spcBef>
              <a:spcAft>
                <a:spcPct val="50000"/>
              </a:spcAft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l" rtl="0" fontAlgn="base">
              <a:spcBef>
                <a:spcPct val="0"/>
              </a:spcBef>
              <a:spcAft>
                <a:spcPct val="50000"/>
              </a:spcAft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71475" indent="-187325" algn="l" rtl="0" fontAlgn="base">
              <a:spcBef>
                <a:spcPct val="0"/>
              </a:spcBef>
              <a:spcAft>
                <a:spcPct val="50000"/>
              </a:spcAft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73063" algn="l" rtl="0" fontAlgn="base">
              <a:spcBef>
                <a:spcPct val="0"/>
              </a:spcBef>
              <a:spcAft>
                <a:spcPct val="500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830263" algn="l" rtl="0" fontAlgn="base">
              <a:spcBef>
                <a:spcPct val="0"/>
              </a:spcBef>
              <a:spcAft>
                <a:spcPct val="5000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1287463" algn="l" rtl="0" fontAlgn="base">
              <a:spcBef>
                <a:spcPct val="0"/>
              </a:spcBef>
              <a:spcAft>
                <a:spcPct val="5000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1744663" algn="l" rtl="0" fontAlgn="base">
              <a:spcBef>
                <a:spcPct val="0"/>
              </a:spcBef>
              <a:spcAft>
                <a:spcPct val="5000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2201863" algn="l" rtl="0" fontAlgn="base">
              <a:spcBef>
                <a:spcPct val="0"/>
              </a:spcBef>
              <a:spcAft>
                <a:spcPct val="5000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685800">
              <a:spcBef>
                <a:spcPts val="0"/>
              </a:spcBef>
              <a:spcAft>
                <a:spcPts val="0"/>
              </a:spcAft>
            </a:pPr>
            <a:r>
              <a:rPr lang="de-DE" sz="4500" kern="0" cap="none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</a:rPr>
              <a:t>Grazie </a:t>
            </a:r>
            <a:r>
              <a:rPr lang="de-DE" sz="4500" kern="0" cap="none" dirty="0" err="1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</a:rPr>
              <a:t>dell'attenzione</a:t>
            </a:r>
            <a:endParaRPr lang="de-DE" sz="4500" kern="0" cap="none" dirty="0">
              <a:solidFill>
                <a:srgbClr val="4D4D4D">
                  <a:lumMod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8" name="Picture 6" descr="Risultati immagini per logo ance bologna">
            <a:extLst>
              <a:ext uri="{FF2B5EF4-FFF2-40B4-BE49-F238E27FC236}">
                <a16:creationId xmlns:a16="http://schemas.microsoft.com/office/drawing/2014/main" id="{3A6A08DF-0D6A-46A5-8E3C-14B7C9D43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71852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88633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8208912" cy="365125"/>
          </a:xfrm>
        </p:spPr>
        <p:txBody>
          <a:bodyPr/>
          <a:lstStyle/>
          <a:p>
            <a:r>
              <a:rPr lang="it-IT" sz="1000" dirty="0">
                <a:latin typeface="Arial" pitchFamily="34" charset="0"/>
                <a:cs typeface="Arial" pitchFamily="34" charset="0"/>
              </a:rPr>
              <a:t>Le tipologie edilizie più performanti e la gestione accessi negli immobili per affitti brevi – ANCEBOLOGNA – 17 luglio 2018</a:t>
            </a:r>
          </a:p>
        </p:txBody>
      </p:sp>
      <p:cxnSp>
        <p:nvCxnSpPr>
          <p:cNvPr id="5" name="Connettore 1 4"/>
          <p:cNvCxnSpPr>
            <a:stCxn id="2" idx="1"/>
            <a:endCxn id="2" idx="3"/>
          </p:cNvCxnSpPr>
          <p:nvPr/>
        </p:nvCxnSpPr>
        <p:spPr>
          <a:xfrm>
            <a:off x="467544" y="332656"/>
            <a:ext cx="82296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Segnaposto contenuto 7" descr="doc01805020180710170108_00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2554" t="19078" r="17500" b="14973"/>
          <a:stretch>
            <a:fillRect/>
          </a:stretch>
        </p:blipFill>
        <p:spPr>
          <a:xfrm>
            <a:off x="899592" y="620688"/>
            <a:ext cx="2160240" cy="2880320"/>
          </a:xfrm>
        </p:spPr>
      </p:pic>
      <p:pic>
        <p:nvPicPr>
          <p:cNvPr id="9" name="Segnaposto contenuto 7" descr="doc01805020180710170108_00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15094" t="20014" r="15094" b="18611"/>
          <a:stretch>
            <a:fillRect/>
          </a:stretch>
        </p:blipFill>
        <p:spPr>
          <a:xfrm>
            <a:off x="6074268" y="332656"/>
            <a:ext cx="3069732" cy="3816424"/>
          </a:xfrm>
        </p:spPr>
      </p:pic>
      <p:sp>
        <p:nvSpPr>
          <p:cNvPr id="10" name="CasellaDiTesto 9"/>
          <p:cNvSpPr txBox="1"/>
          <p:nvPr/>
        </p:nvSpPr>
        <p:spPr>
          <a:xfrm rot="16200000">
            <a:off x="-2012086" y="338835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rial" pitchFamily="34" charset="0"/>
                <a:cs typeface="Arial" pitchFamily="34" charset="0"/>
              </a:rPr>
              <a:t>Bologna – Centro storico -2018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99592" y="350100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itchFamily="34" charset="0"/>
                <a:cs typeface="Arial" pitchFamily="34" charset="0"/>
              </a:rPr>
              <a:t>Stato di fatto  - piano terra</a:t>
            </a:r>
          </a:p>
        </p:txBody>
      </p:sp>
      <p:pic>
        <p:nvPicPr>
          <p:cNvPr id="26" name="Segnaposto contenuto 7" descr="doc01805020180710170108_001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rcRect t="12159" r="-2095" b="14893"/>
          <a:stretch>
            <a:fillRect/>
          </a:stretch>
        </p:blipFill>
        <p:spPr>
          <a:xfrm>
            <a:off x="899592" y="3789040"/>
            <a:ext cx="2016224" cy="255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asellaDiTesto 14"/>
          <p:cNvSpPr txBox="1"/>
          <p:nvPr/>
        </p:nvSpPr>
        <p:spPr>
          <a:xfrm>
            <a:off x="7092280" y="422108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itchFamily="34" charset="0"/>
                <a:cs typeface="Arial" pitchFamily="34" charset="0"/>
              </a:rPr>
              <a:t>   Progetto - piano terra</a:t>
            </a:r>
          </a:p>
        </p:txBody>
      </p:sp>
      <p:pic>
        <p:nvPicPr>
          <p:cNvPr id="11" name="Segnaposto contenuto 7" descr="doc01805020180710170108_001.jpg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lum bright="30000" contrast="20000"/>
          </a:blip>
          <a:srcRect t="12575" b="16181"/>
          <a:stretch>
            <a:fillRect/>
          </a:stretch>
        </p:blipFill>
        <p:spPr>
          <a:xfrm>
            <a:off x="3491880" y="476672"/>
            <a:ext cx="2505883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Segnaposto contenuto 7" descr="doc01805020180710170108_001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rcRect t="13889" b="16667"/>
          <a:stretch>
            <a:fillRect/>
          </a:stretch>
        </p:blipFill>
        <p:spPr>
          <a:xfrm>
            <a:off x="2987824" y="3789040"/>
            <a:ext cx="2088232" cy="2573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Segnaposto contenuto 7" descr="doc01805020180710170108_001.jpg"/>
          <p:cNvPicPr>
            <a:picLocks noGrp="1" noChangeAspect="1"/>
          </p:cNvPicPr>
          <p:nvPr>
            <p:ph sz="half" idx="1"/>
          </p:nvPr>
        </p:nvPicPr>
        <p:blipFill>
          <a:blip r:embed="rId8" cstate="print"/>
          <a:srcRect t="14082" b="15506"/>
          <a:stretch>
            <a:fillRect/>
          </a:stretch>
        </p:blipFill>
        <p:spPr>
          <a:xfrm>
            <a:off x="5147732" y="3789040"/>
            <a:ext cx="207451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>
            <a:normAutofit fontScale="90000"/>
          </a:bodyPr>
          <a:lstStyle/>
          <a:p>
            <a:pPr algn="l">
              <a:lnSpc>
                <a:spcPts val="1000"/>
              </a:lnSpc>
            </a:pPr>
            <a:r>
              <a:rPr lang="it-IT" sz="1100" dirty="0">
                <a:latin typeface="Arial" pitchFamily="34" charset="0"/>
                <a:cs typeface="Arial" pitchFamily="34" charset="0"/>
              </a:rPr>
              <a:t>ROBERTO NANETTI</a:t>
            </a:r>
            <a:br>
              <a:rPr lang="it-IT" sz="1200" dirty="0">
                <a:latin typeface="Arial" pitchFamily="34" charset="0"/>
                <a:cs typeface="Arial" pitchFamily="34" charset="0"/>
              </a:rPr>
            </a:br>
            <a:br>
              <a:rPr lang="it-IT" sz="1200" dirty="0">
                <a:latin typeface="Arial" pitchFamily="34" charset="0"/>
                <a:cs typeface="Arial" pitchFamily="34" charset="0"/>
              </a:rPr>
            </a:br>
            <a:r>
              <a:rPr lang="it-IT" sz="1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ARCHITETTO</a:t>
            </a:r>
          </a:p>
        </p:txBody>
      </p:sp>
      <p:pic>
        <p:nvPicPr>
          <p:cNvPr id="16" name="Picture 6" descr="Risultati immagini per logo ance bologna">
            <a:extLst>
              <a:ext uri="{FF2B5EF4-FFF2-40B4-BE49-F238E27FC236}">
                <a16:creationId xmlns:a16="http://schemas.microsoft.com/office/drawing/2014/main" id="{696E07A7-052A-4DEF-B9DA-93CE259E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40" y="5966893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8208912" cy="365125"/>
          </a:xfrm>
        </p:spPr>
        <p:txBody>
          <a:bodyPr/>
          <a:lstStyle/>
          <a:p>
            <a:r>
              <a:rPr lang="it-IT" dirty="0"/>
              <a:t>Le tipologie edilizie più performanti e la gestione accessi negli immobili per affitti brevi – ANCEBOLOGNA – 17 luglio 2018</a:t>
            </a:r>
          </a:p>
        </p:txBody>
      </p:sp>
      <p:pic>
        <p:nvPicPr>
          <p:cNvPr id="8" name="Segnaposto contenuto 7" descr="doc01805020180710170108_001.jpg"/>
          <p:cNvPicPr>
            <a:picLocks noChangeAspect="1"/>
          </p:cNvPicPr>
          <p:nvPr/>
        </p:nvPicPr>
        <p:blipFill>
          <a:blip r:embed="rId2" cstate="print"/>
          <a:srcRect l="17308" t="20399" r="11538" b="32004"/>
          <a:stretch>
            <a:fillRect/>
          </a:stretch>
        </p:blipFill>
        <p:spPr>
          <a:xfrm>
            <a:off x="971600" y="404664"/>
            <a:ext cx="2664296" cy="252028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 rot="16200000">
            <a:off x="-2012086" y="338835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rial" pitchFamily="34" charset="0"/>
                <a:cs typeface="Arial" pitchFamily="34" charset="0"/>
              </a:rPr>
              <a:t>Bologna – Centro storico -2017 </a:t>
            </a:r>
          </a:p>
        </p:txBody>
      </p:sp>
      <p:pic>
        <p:nvPicPr>
          <p:cNvPr id="12" name="Segnaposto contenuto 7" descr="doc01805020180710170108_001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rcRect t="13004" b="17047"/>
          <a:stretch>
            <a:fillRect/>
          </a:stretch>
        </p:blipFill>
        <p:spPr>
          <a:xfrm>
            <a:off x="3779912" y="476672"/>
            <a:ext cx="2304256" cy="2860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llaDiTesto 12"/>
          <p:cNvSpPr txBox="1"/>
          <p:nvPr/>
        </p:nvSpPr>
        <p:spPr>
          <a:xfrm>
            <a:off x="971600" y="2852936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itchFamily="34" charset="0"/>
                <a:cs typeface="Arial" pitchFamily="34" charset="0"/>
              </a:rPr>
              <a:t>Stato di fatto  - piano primo</a:t>
            </a:r>
          </a:p>
        </p:txBody>
      </p:sp>
      <p:pic>
        <p:nvPicPr>
          <p:cNvPr id="15" name="Segnaposto contenuto 7" descr="doc01805020180710170108_001.jpg"/>
          <p:cNvPicPr>
            <a:picLocks noChangeAspect="1"/>
          </p:cNvPicPr>
          <p:nvPr/>
        </p:nvPicPr>
        <p:blipFill>
          <a:blip r:embed="rId4" cstate="print"/>
          <a:srcRect l="12123" t="25718" r="13119" b="27131"/>
          <a:stretch>
            <a:fillRect/>
          </a:stretch>
        </p:blipFill>
        <p:spPr>
          <a:xfrm>
            <a:off x="899592" y="3212976"/>
            <a:ext cx="2664296" cy="2376264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-324544" y="5517232"/>
            <a:ext cx="4996500" cy="31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itchFamily="34" charset="0"/>
                <a:cs typeface="Arial" pitchFamily="34" charset="0"/>
              </a:rPr>
              <a:t>Progetto- piano primo</a:t>
            </a:r>
          </a:p>
        </p:txBody>
      </p:sp>
      <p:pic>
        <p:nvPicPr>
          <p:cNvPr id="17" name="Segnaposto contenuto 7" descr="doc01805020180710170108_001.jpg"/>
          <p:cNvPicPr>
            <a:picLocks noChangeAspect="1"/>
          </p:cNvPicPr>
          <p:nvPr/>
        </p:nvPicPr>
        <p:blipFill>
          <a:blip r:embed="rId5" cstate="print"/>
          <a:srcRect t="12146" b="14980"/>
          <a:stretch>
            <a:fillRect/>
          </a:stretch>
        </p:blipFill>
        <p:spPr>
          <a:xfrm>
            <a:off x="3779912" y="3429000"/>
            <a:ext cx="2304256" cy="2980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itolo 1"/>
          <p:cNvSpPr txBox="1">
            <a:spLocks/>
          </p:cNvSpPr>
          <p:nvPr/>
        </p:nvSpPr>
        <p:spPr>
          <a:xfrm>
            <a:off x="467544" y="116632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b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67544" y="0"/>
            <a:ext cx="4572000" cy="5291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sz="1000" dirty="0">
                <a:latin typeface="Arial" pitchFamily="34" charset="0"/>
                <a:cs typeface="Arial" pitchFamily="34" charset="0"/>
              </a:rPr>
              <a:t>ROBERTO NANETTI</a:t>
            </a:r>
            <a:br>
              <a:rPr lang="it-IT" sz="2000" dirty="0">
                <a:latin typeface="Arial" pitchFamily="34" charset="0"/>
                <a:cs typeface="Arial" pitchFamily="34" charset="0"/>
              </a:rPr>
            </a:br>
            <a:r>
              <a:rPr lang="it-IT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ARCHITETTO</a:t>
            </a:r>
            <a:endParaRPr lang="it-IT" sz="1000" dirty="0"/>
          </a:p>
        </p:txBody>
      </p:sp>
      <p:cxnSp>
        <p:nvCxnSpPr>
          <p:cNvPr id="23" name="Connettore 1 22"/>
          <p:cNvCxnSpPr/>
          <p:nvPr/>
        </p:nvCxnSpPr>
        <p:spPr>
          <a:xfrm>
            <a:off x="539552" y="288032"/>
            <a:ext cx="82296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Segnaposto contenuto 7" descr="doc01805020180710170108_001.jpg"/>
          <p:cNvPicPr>
            <a:picLocks noChangeAspect="1"/>
          </p:cNvPicPr>
          <p:nvPr/>
        </p:nvPicPr>
        <p:blipFill>
          <a:blip r:embed="rId6" cstate="print"/>
          <a:srcRect l="14955" t="24930" r="12201" b="30721"/>
          <a:stretch>
            <a:fillRect/>
          </a:stretch>
        </p:blipFill>
        <p:spPr>
          <a:xfrm>
            <a:off x="6156176" y="620688"/>
            <a:ext cx="2760167" cy="2376264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6228184" y="292494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itchFamily="34" charset="0"/>
                <a:cs typeface="Arial" pitchFamily="34" charset="0"/>
              </a:rPr>
              <a:t>Stato di fatto  - piano secondo</a:t>
            </a:r>
          </a:p>
        </p:txBody>
      </p:sp>
      <p:pic>
        <p:nvPicPr>
          <p:cNvPr id="26" name="Segnaposto contenuto 7" descr="doc01805020180710170108_001.jpg"/>
          <p:cNvPicPr>
            <a:picLocks noChangeAspect="1"/>
          </p:cNvPicPr>
          <p:nvPr/>
        </p:nvPicPr>
        <p:blipFill>
          <a:blip r:embed="rId7" cstate="print"/>
          <a:srcRect l="9358" t="26745" r="12949" b="24418"/>
          <a:stretch>
            <a:fillRect/>
          </a:stretch>
        </p:blipFill>
        <p:spPr>
          <a:xfrm>
            <a:off x="6156176" y="3356992"/>
            <a:ext cx="2736304" cy="2432270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4932040" y="5589240"/>
            <a:ext cx="4996500" cy="31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itchFamily="34" charset="0"/>
                <a:cs typeface="Arial" pitchFamily="34" charset="0"/>
              </a:rPr>
              <a:t>Progetto- piano secondo</a:t>
            </a:r>
          </a:p>
        </p:txBody>
      </p:sp>
      <p:pic>
        <p:nvPicPr>
          <p:cNvPr id="18" name="Picture 6" descr="Risultati immagini per logo ance bologna">
            <a:extLst>
              <a:ext uri="{FF2B5EF4-FFF2-40B4-BE49-F238E27FC236}">
                <a16:creationId xmlns:a16="http://schemas.microsoft.com/office/drawing/2014/main" id="{7E864DBA-4851-45E5-B21C-8E20766AE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40" y="5966893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contenuto 7" descr="doc01805020180710170108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717032"/>
            <a:ext cx="2016224" cy="268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51520" y="6356350"/>
            <a:ext cx="8712968" cy="365125"/>
          </a:xfrm>
        </p:spPr>
        <p:txBody>
          <a:bodyPr/>
          <a:lstStyle/>
          <a:p>
            <a:r>
              <a:rPr lang="it-IT" dirty="0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3" name="Rettangolo 2"/>
          <p:cNvSpPr/>
          <p:nvPr/>
        </p:nvSpPr>
        <p:spPr>
          <a:xfrm>
            <a:off x="467544" y="0"/>
            <a:ext cx="4572000" cy="5291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sz="1000" dirty="0">
                <a:latin typeface="Arial" pitchFamily="34" charset="0"/>
                <a:cs typeface="Arial" pitchFamily="34" charset="0"/>
              </a:rPr>
              <a:t>ROBERTO NANETTI</a:t>
            </a:r>
            <a:br>
              <a:rPr lang="it-IT" sz="2000" dirty="0">
                <a:latin typeface="Arial" pitchFamily="34" charset="0"/>
                <a:cs typeface="Arial" pitchFamily="34" charset="0"/>
              </a:rPr>
            </a:br>
            <a:r>
              <a:rPr lang="it-IT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ARCHITETTO</a:t>
            </a:r>
            <a:endParaRPr lang="it-IT" sz="1000" dirty="0"/>
          </a:p>
        </p:txBody>
      </p:sp>
      <p:cxnSp>
        <p:nvCxnSpPr>
          <p:cNvPr id="4" name="Connettore 1 3"/>
          <p:cNvCxnSpPr/>
          <p:nvPr/>
        </p:nvCxnSpPr>
        <p:spPr>
          <a:xfrm>
            <a:off x="539552" y="288032"/>
            <a:ext cx="82296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 rot="16200000">
            <a:off x="-2012086" y="338835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rial" pitchFamily="34" charset="0"/>
                <a:cs typeface="Arial" pitchFamily="34" charset="0"/>
              </a:rPr>
              <a:t>Bologna – Periferia storica (Cirenaica) -2015 </a:t>
            </a:r>
          </a:p>
        </p:txBody>
      </p:sp>
      <p:pic>
        <p:nvPicPr>
          <p:cNvPr id="8" name="Segnaposto contenuto 7" descr="doc01805020180710170108_001.jpg"/>
          <p:cNvPicPr>
            <a:picLocks noChangeAspect="1"/>
          </p:cNvPicPr>
          <p:nvPr/>
        </p:nvPicPr>
        <p:blipFill>
          <a:blip r:embed="rId3" cstate="print"/>
          <a:srcRect t="4166" r="8672" b="4167"/>
          <a:stretch>
            <a:fillRect/>
          </a:stretch>
        </p:blipFill>
        <p:spPr>
          <a:xfrm>
            <a:off x="827584" y="548680"/>
            <a:ext cx="2232248" cy="3168352"/>
          </a:xfrm>
          <a:prstGeom prst="rect">
            <a:avLst/>
          </a:prstGeom>
        </p:spPr>
      </p:pic>
      <p:pic>
        <p:nvPicPr>
          <p:cNvPr id="9" name="Segnaposto contenuto 7" descr="doc01805020180710170108_001.jpg"/>
          <p:cNvPicPr>
            <a:picLocks noChangeAspect="1"/>
          </p:cNvPicPr>
          <p:nvPr/>
        </p:nvPicPr>
        <p:blipFill>
          <a:blip r:embed="rId4" cstate="print"/>
          <a:srcRect l="8156" t="9228" r="8658" b="7724"/>
          <a:stretch>
            <a:fillRect/>
          </a:stretch>
        </p:blipFill>
        <p:spPr>
          <a:xfrm>
            <a:off x="5148064" y="476672"/>
            <a:ext cx="3672408" cy="518457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652120" y="5517232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itchFamily="34" charset="0"/>
                <a:cs typeface="Arial" pitchFamily="34" charset="0"/>
              </a:rPr>
              <a:t>Progetto- piano secondo</a:t>
            </a:r>
          </a:p>
        </p:txBody>
      </p:sp>
      <p:pic>
        <p:nvPicPr>
          <p:cNvPr id="11" name="Segnaposto contenuto 7" descr="doc01805020180710170108_001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3131840" y="2852936"/>
            <a:ext cx="2160241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sellaDiTesto 6"/>
          <p:cNvSpPr txBox="1"/>
          <p:nvPr/>
        </p:nvSpPr>
        <p:spPr>
          <a:xfrm>
            <a:off x="395536" y="476672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itchFamily="34" charset="0"/>
                <a:cs typeface="Arial" pitchFamily="34" charset="0"/>
              </a:rPr>
              <a:t>Stato di fatto  - piano secondo</a:t>
            </a:r>
          </a:p>
        </p:txBody>
      </p:sp>
      <p:pic>
        <p:nvPicPr>
          <p:cNvPr id="13" name="Segnaposto contenuto 7" descr="doc01805020180710170108_001.jpg"/>
          <p:cNvPicPr>
            <a:picLocks noChangeAspect="1"/>
          </p:cNvPicPr>
          <p:nvPr/>
        </p:nvPicPr>
        <p:blipFill>
          <a:blip r:embed="rId6" cstate="print">
            <a:lum bright="30000" contrast="10000"/>
          </a:blip>
          <a:stretch>
            <a:fillRect/>
          </a:stretch>
        </p:blipFill>
        <p:spPr>
          <a:xfrm>
            <a:off x="3059832" y="548680"/>
            <a:ext cx="2864889" cy="2148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6" descr="Risultati immagini per logo ance bologna">
            <a:extLst>
              <a:ext uri="{FF2B5EF4-FFF2-40B4-BE49-F238E27FC236}">
                <a16:creationId xmlns:a16="http://schemas.microsoft.com/office/drawing/2014/main" id="{C5F8C6C2-DC87-4B39-B8AC-78D2ADC22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40" y="5966893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it-IT" dirty="0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3" name="Rettangolo 2"/>
          <p:cNvSpPr/>
          <p:nvPr/>
        </p:nvSpPr>
        <p:spPr>
          <a:xfrm>
            <a:off x="467544" y="0"/>
            <a:ext cx="4572000" cy="5291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sz="1000" dirty="0">
                <a:latin typeface="Arial" pitchFamily="34" charset="0"/>
                <a:cs typeface="Arial" pitchFamily="34" charset="0"/>
              </a:rPr>
              <a:t>ROBERTO NANETTI</a:t>
            </a:r>
            <a:br>
              <a:rPr lang="it-IT" sz="2000" dirty="0">
                <a:latin typeface="Arial" pitchFamily="34" charset="0"/>
                <a:cs typeface="Arial" pitchFamily="34" charset="0"/>
              </a:rPr>
            </a:br>
            <a:r>
              <a:rPr lang="it-IT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ARCHITETTO</a:t>
            </a:r>
            <a:endParaRPr lang="it-IT" sz="1000" dirty="0"/>
          </a:p>
        </p:txBody>
      </p:sp>
      <p:cxnSp>
        <p:nvCxnSpPr>
          <p:cNvPr id="4" name="Connettore 1 3"/>
          <p:cNvCxnSpPr/>
          <p:nvPr/>
        </p:nvCxnSpPr>
        <p:spPr>
          <a:xfrm>
            <a:off x="539552" y="288032"/>
            <a:ext cx="82296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 rot="16200000">
            <a:off x="-2012086" y="338835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rial" pitchFamily="34" charset="0"/>
                <a:cs typeface="Arial" pitchFamily="34" charset="0"/>
              </a:rPr>
              <a:t>Bologna – Centro storico - 2016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27584" y="2132856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itchFamily="34" charset="0"/>
                <a:cs typeface="Arial" pitchFamily="34" charset="0"/>
              </a:rPr>
              <a:t>Stato di fatto  </a:t>
            </a:r>
          </a:p>
        </p:txBody>
      </p:sp>
      <p:pic>
        <p:nvPicPr>
          <p:cNvPr id="7" name="Segnaposto contenuto 7" descr="doc01805020180710170108_001.jpg"/>
          <p:cNvPicPr>
            <a:picLocks noChangeAspect="1"/>
          </p:cNvPicPr>
          <p:nvPr/>
        </p:nvPicPr>
        <p:blipFill>
          <a:blip r:embed="rId2" cstate="print"/>
          <a:srcRect l="15153" t="7500" r="10606" b="7500"/>
          <a:stretch>
            <a:fillRect/>
          </a:stretch>
        </p:blipFill>
        <p:spPr>
          <a:xfrm rot="16200000">
            <a:off x="1220451" y="-60211"/>
            <a:ext cx="1734546" cy="280831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259632" y="6093296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itchFamily="34" charset="0"/>
                <a:cs typeface="Arial" pitchFamily="34" charset="0"/>
              </a:rPr>
              <a:t>Progetto</a:t>
            </a:r>
          </a:p>
        </p:txBody>
      </p:sp>
      <p:pic>
        <p:nvPicPr>
          <p:cNvPr id="10" name="Segnaposto contenuto 7" descr="doc01805020180710170108_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408608"/>
            <a:ext cx="2592288" cy="1380431"/>
          </a:xfrm>
          <a:prstGeom prst="rect">
            <a:avLst/>
          </a:prstGeom>
        </p:spPr>
      </p:pic>
      <p:pic>
        <p:nvPicPr>
          <p:cNvPr id="11" name="Segnaposto contenuto 7" descr="doc01805020180710170108_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32656"/>
            <a:ext cx="2664294" cy="1998221"/>
          </a:xfrm>
          <a:prstGeom prst="rect">
            <a:avLst/>
          </a:prstGeom>
        </p:spPr>
      </p:pic>
      <p:pic>
        <p:nvPicPr>
          <p:cNvPr id="12" name="Segnaposto contenuto 7" descr="doc01805020180710170108_001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3707904" y="2420888"/>
            <a:ext cx="2664296" cy="1998221"/>
          </a:xfrm>
          <a:prstGeom prst="rect">
            <a:avLst/>
          </a:prstGeom>
        </p:spPr>
      </p:pic>
      <p:pic>
        <p:nvPicPr>
          <p:cNvPr id="13" name="Segnaposto contenuto 7" descr="doc01805020180710170108_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332656"/>
            <a:ext cx="2074729" cy="2766307"/>
          </a:xfrm>
          <a:prstGeom prst="rect">
            <a:avLst/>
          </a:prstGeom>
        </p:spPr>
      </p:pic>
      <p:pic>
        <p:nvPicPr>
          <p:cNvPr id="8" name="Segnaposto contenuto 7" descr="doc01805020180710170108_001.jpg"/>
          <p:cNvPicPr>
            <a:picLocks noChangeAspect="1"/>
          </p:cNvPicPr>
          <p:nvPr/>
        </p:nvPicPr>
        <p:blipFill>
          <a:blip r:embed="rId7" cstate="print"/>
          <a:srcRect l="13993" t="4802" r="13580" b="5569"/>
          <a:stretch>
            <a:fillRect/>
          </a:stretch>
        </p:blipFill>
        <p:spPr>
          <a:xfrm rot="16200000">
            <a:off x="1521947" y="2950661"/>
            <a:ext cx="2427698" cy="4248472"/>
          </a:xfrm>
          <a:prstGeom prst="rect">
            <a:avLst/>
          </a:prstGeom>
        </p:spPr>
      </p:pic>
      <p:pic>
        <p:nvPicPr>
          <p:cNvPr id="14" name="Segnaposto contenuto 7" descr="doc01805020180710170108_001.jpg"/>
          <p:cNvPicPr>
            <a:picLocks noChangeAspect="1"/>
          </p:cNvPicPr>
          <p:nvPr/>
        </p:nvPicPr>
        <p:blipFill>
          <a:blip r:embed="rId8" cstate="print"/>
          <a:srcRect r="26896"/>
          <a:stretch>
            <a:fillRect/>
          </a:stretch>
        </p:blipFill>
        <p:spPr>
          <a:xfrm>
            <a:off x="6588224" y="3284984"/>
            <a:ext cx="2105626" cy="2880320"/>
          </a:xfrm>
          <a:prstGeom prst="rect">
            <a:avLst/>
          </a:prstGeom>
        </p:spPr>
      </p:pic>
      <p:pic>
        <p:nvPicPr>
          <p:cNvPr id="15" name="Picture 6" descr="Risultati immagini per logo ance bologna">
            <a:extLst>
              <a:ext uri="{FF2B5EF4-FFF2-40B4-BE49-F238E27FC236}">
                <a16:creationId xmlns:a16="http://schemas.microsoft.com/office/drawing/2014/main" id="{E7337D4F-6CB0-4D63-86A7-B4B04AA44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448" y="5910733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23528" y="6356350"/>
            <a:ext cx="8568952" cy="365125"/>
          </a:xfrm>
        </p:spPr>
        <p:txBody>
          <a:bodyPr/>
          <a:lstStyle/>
          <a:p>
            <a:r>
              <a:rPr lang="it-IT" dirty="0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3" name="Rettangolo 2"/>
          <p:cNvSpPr/>
          <p:nvPr/>
        </p:nvSpPr>
        <p:spPr>
          <a:xfrm>
            <a:off x="395536" y="0"/>
            <a:ext cx="46440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000" dirty="0">
                <a:latin typeface="Arial" pitchFamily="34" charset="0"/>
                <a:cs typeface="Arial" pitchFamily="34" charset="0"/>
              </a:rPr>
              <a:t>ROBERTO NANETTI</a:t>
            </a:r>
            <a:br>
              <a:rPr lang="it-IT" sz="2000" dirty="0">
                <a:latin typeface="Arial" pitchFamily="34" charset="0"/>
                <a:cs typeface="Arial" pitchFamily="34" charset="0"/>
              </a:rPr>
            </a:br>
            <a:r>
              <a:rPr lang="it-IT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ARCHITETTO</a:t>
            </a:r>
            <a:endParaRPr lang="it-IT" sz="1000" dirty="0"/>
          </a:p>
        </p:txBody>
      </p:sp>
      <p:cxnSp>
        <p:nvCxnSpPr>
          <p:cNvPr id="4" name="Connettore 1 3"/>
          <p:cNvCxnSpPr/>
          <p:nvPr/>
        </p:nvCxnSpPr>
        <p:spPr>
          <a:xfrm>
            <a:off x="539552" y="288032"/>
            <a:ext cx="82296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554916" y="572956"/>
            <a:ext cx="7848872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Arial" pitchFamily="34" charset="0"/>
                <a:cs typeface="Arial" pitchFamily="34" charset="0"/>
              </a:rPr>
              <a:t>INQUADRAMENTO NORMATIVO (Interventi sull’esistente)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95536" y="1124744"/>
            <a:ext cx="4032448" cy="1046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1200" b="1" dirty="0">
                <a:latin typeface="Arial" pitchFamily="34" charset="0"/>
                <a:cs typeface="Arial" pitchFamily="34" charset="0"/>
              </a:rPr>
              <a:t>RUE vigente - 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Art.28 – </a:t>
            </a:r>
            <a:r>
              <a:rPr lang="it-IT" sz="1200" b="1" dirty="0">
                <a:latin typeface="Arial" pitchFamily="34" charset="0"/>
                <a:cs typeface="Arial" pitchFamily="34" charset="0"/>
              </a:rPr>
              <a:t>Classificazione usi</a:t>
            </a:r>
          </a:p>
          <a:p>
            <a:pPr algn="just"/>
            <a:endParaRPr lang="it-IT" sz="1200" dirty="0"/>
          </a:p>
          <a:p>
            <a:pPr algn="just"/>
            <a:r>
              <a:rPr lang="it-IT" sz="1200" b="1" dirty="0"/>
              <a:t>1a</a:t>
            </a:r>
            <a:r>
              <a:rPr lang="it-IT" sz="1200" b="1" dirty="0">
                <a:latin typeface="Arial" pitchFamily="34" charset="0"/>
                <a:cs typeface="Arial" pitchFamily="34" charset="0"/>
              </a:rPr>
              <a:t>) 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– abitazioni singole permanenti e temporanee,</a:t>
            </a:r>
          </a:p>
          <a:p>
            <a:pPr algn="just"/>
            <a:r>
              <a:rPr lang="it-IT" sz="1200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it-IT" sz="1200" dirty="0" err="1">
                <a:latin typeface="Arial" pitchFamily="34" charset="0"/>
                <a:cs typeface="Arial" pitchFamily="34" charset="0"/>
              </a:rPr>
              <a:t>bed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 and breakfast, affittacamere (vedi </a:t>
            </a:r>
            <a:r>
              <a:rPr lang="it-IT" sz="1200" dirty="0" err="1">
                <a:latin typeface="Arial" pitchFamily="34" charset="0"/>
                <a:cs typeface="Arial" pitchFamily="34" charset="0"/>
              </a:rPr>
              <a:t>L.R.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 16/04) </a:t>
            </a:r>
          </a:p>
          <a:p>
            <a:endParaRPr lang="it-IT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Connettore 1 9"/>
          <p:cNvCxnSpPr>
            <a:stCxn id="8" idx="3"/>
            <a:endCxn id="8" idx="3"/>
          </p:cNvCxnSpPr>
          <p:nvPr/>
        </p:nvCxnSpPr>
        <p:spPr>
          <a:xfrm>
            <a:off x="4427984" y="16479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4932040" y="1268760"/>
            <a:ext cx="3672408" cy="113877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000" b="1" dirty="0" err="1">
                <a:latin typeface="Arial" pitchFamily="34" charset="0"/>
                <a:cs typeface="Arial" pitchFamily="34" charset="0"/>
              </a:rPr>
              <a:t>L.R.</a:t>
            </a:r>
            <a:r>
              <a:rPr lang="it-IT" sz="1000" b="1" dirty="0">
                <a:latin typeface="Arial" pitchFamily="34" charset="0"/>
                <a:cs typeface="Arial" pitchFamily="34" charset="0"/>
              </a:rPr>
              <a:t> 16/2004 - 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Disciplina delle strutture ricettive dirette all'ospitalità</a:t>
            </a:r>
          </a:p>
          <a:p>
            <a:r>
              <a:rPr lang="it-IT" sz="800" b="1" dirty="0">
                <a:latin typeface="Arial" pitchFamily="34" charset="0"/>
                <a:cs typeface="Arial" pitchFamily="34" charset="0"/>
              </a:rPr>
              <a:t>Art. 10 – Affittacamere</a:t>
            </a:r>
          </a:p>
          <a:p>
            <a:r>
              <a:rPr lang="it-IT" sz="800" b="1" dirty="0">
                <a:latin typeface="Arial" pitchFamily="34" charset="0"/>
                <a:cs typeface="Arial" pitchFamily="34" charset="0"/>
              </a:rPr>
              <a:t>“….</a:t>
            </a:r>
            <a:r>
              <a:rPr lang="it-IT" dirty="0"/>
              <a:t> 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composte da non più di sei camere destinate a clienti, ubicate in non più di due appartamenti ammobiliati in uno stesso stabile </a:t>
            </a:r>
            <a:r>
              <a:rPr lang="it-IT" sz="800" b="1" dirty="0" err="1">
                <a:latin typeface="Arial" pitchFamily="34" charset="0"/>
                <a:cs typeface="Arial" pitchFamily="34" charset="0"/>
              </a:rPr>
              <a:t>……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..</a:t>
            </a:r>
            <a:r>
              <a:rPr lang="it-IT" sz="800" dirty="0"/>
              <a:t> 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Le caratteristiche strutturali ed </a:t>
            </a:r>
            <a:r>
              <a:rPr lang="it-IT" sz="800" b="1" dirty="0" err="1">
                <a:latin typeface="Arial" pitchFamily="34" charset="0"/>
                <a:cs typeface="Arial" pitchFamily="34" charset="0"/>
              </a:rPr>
              <a:t>igienico-edilizie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 dei locali adibiti ad attività di affittacamere </a:t>
            </a: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SONO QUELLE PREVISTE PER I LOCALI </a:t>
            </a:r>
            <a:r>
              <a:rPr lang="it-IT" sz="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CIVILE ABITAZIONE dai regolamenti comunali edilizi e di igiene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. ….”</a:t>
            </a:r>
          </a:p>
        </p:txBody>
      </p:sp>
      <p:cxnSp>
        <p:nvCxnSpPr>
          <p:cNvPr id="27" name="Connettore 2 26"/>
          <p:cNvCxnSpPr>
            <a:endCxn id="16" idx="1"/>
          </p:cNvCxnSpPr>
          <p:nvPr/>
        </p:nvCxnSpPr>
        <p:spPr>
          <a:xfrm flipV="1">
            <a:off x="4427984" y="1838147"/>
            <a:ext cx="504056" cy="66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899592" y="2492896"/>
            <a:ext cx="3024336" cy="492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Arial" pitchFamily="34" charset="0"/>
                <a:cs typeface="Arial" pitchFamily="34" charset="0"/>
              </a:rPr>
              <a:t>Norme  igienico sanitarie di riferimento</a:t>
            </a:r>
            <a:r>
              <a:rPr lang="it-IT" sz="1200" dirty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it-IT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Connettore 2 32"/>
          <p:cNvCxnSpPr>
            <a:stCxn id="8" idx="2"/>
            <a:endCxn id="31" idx="0"/>
          </p:cNvCxnSpPr>
          <p:nvPr/>
        </p:nvCxnSpPr>
        <p:spPr>
          <a:xfrm>
            <a:off x="2411760" y="2171184"/>
            <a:ext cx="0" cy="3217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4932040" y="3356992"/>
            <a:ext cx="3672408" cy="7386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000" b="1" dirty="0">
                <a:latin typeface="Arial" pitchFamily="34" charset="0"/>
                <a:cs typeface="Arial" pitchFamily="34" charset="0"/>
              </a:rPr>
              <a:t>Schede tecniche di dettaglio 2015 - Aggiornamento 2018 </a:t>
            </a:r>
          </a:p>
          <a:p>
            <a:endParaRPr lang="it-IT" sz="800" b="1" dirty="0">
              <a:latin typeface="Arial" pitchFamily="34" charset="0"/>
              <a:cs typeface="Arial" pitchFamily="34" charset="0"/>
            </a:endParaRPr>
          </a:p>
          <a:p>
            <a:r>
              <a:rPr lang="it-IT" sz="800" b="1" dirty="0" err="1">
                <a:latin typeface="Arial" pitchFamily="34" charset="0"/>
                <a:cs typeface="Arial" pitchFamily="34" charset="0"/>
              </a:rPr>
              <a:t>dE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 4.7 - Controllo dell’illuminamento naturale</a:t>
            </a:r>
          </a:p>
          <a:p>
            <a:r>
              <a:rPr lang="it-IT" sz="800" b="1" dirty="0" err="1">
                <a:latin typeface="Arial" pitchFamily="34" charset="0"/>
                <a:cs typeface="Arial" pitchFamily="34" charset="0"/>
              </a:rPr>
              <a:t>dE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 4.9 – Ventilazione</a:t>
            </a:r>
          </a:p>
          <a:p>
            <a:r>
              <a:rPr lang="it-IT" sz="800" b="1" dirty="0" err="1">
                <a:latin typeface="Arial" pitchFamily="34" charset="0"/>
                <a:cs typeface="Arial" pitchFamily="34" charset="0"/>
              </a:rPr>
              <a:t>dE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 8.2 - Organizzazione distributiva degli spazi e attrezzature</a:t>
            </a:r>
          </a:p>
        </p:txBody>
      </p:sp>
      <p:cxnSp>
        <p:nvCxnSpPr>
          <p:cNvPr id="43" name="Connettore 4 42"/>
          <p:cNvCxnSpPr>
            <a:endCxn id="35" idx="1"/>
          </p:cNvCxnSpPr>
          <p:nvPr/>
        </p:nvCxnSpPr>
        <p:spPr>
          <a:xfrm>
            <a:off x="3203848" y="2996952"/>
            <a:ext cx="1728192" cy="729372"/>
          </a:xfrm>
          <a:prstGeom prst="bentConnector3">
            <a:avLst>
              <a:gd name="adj1" fmla="val 367"/>
            </a:avLst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4932040" y="4221088"/>
            <a:ext cx="3672408" cy="221599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000" b="1" dirty="0">
                <a:latin typeface="Arial" pitchFamily="34" charset="0"/>
                <a:cs typeface="Arial" pitchFamily="34" charset="0"/>
              </a:rPr>
              <a:t>DECRETO MINISTERIALE 5 LUGLIO 1975</a:t>
            </a:r>
          </a:p>
          <a:p>
            <a:r>
              <a:rPr lang="it-IT" sz="800" b="1" dirty="0">
                <a:latin typeface="Arial" pitchFamily="34" charset="0"/>
                <a:cs typeface="Arial" pitchFamily="34" charset="0"/>
              </a:rPr>
              <a:t>Art.1</a:t>
            </a:r>
            <a:r>
              <a:rPr lang="it-IT" sz="800" dirty="0"/>
              <a:t> 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L</a:t>
            </a:r>
          </a:p>
          <a:p>
            <a:r>
              <a:rPr lang="it-IT" sz="800" b="1" dirty="0">
                <a:latin typeface="Arial" pitchFamily="34" charset="0"/>
                <a:cs typeface="Arial" pitchFamily="34" charset="0"/>
              </a:rPr>
              <a:t>“L'altezza minima interna utile dei locali adibiti ad abitazione è fissata in m 2,70, riducibili a m 2,40 per i corridoi, i disimpegni in genere, i bagni, i gabinetti ed i ripostigli. </a:t>
            </a:r>
            <a:r>
              <a:rPr lang="it-IT" sz="800" b="1" dirty="0" err="1">
                <a:latin typeface="Arial" pitchFamily="34" charset="0"/>
                <a:cs typeface="Arial" pitchFamily="34" charset="0"/>
              </a:rPr>
              <a:t>……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..”  D</a:t>
            </a:r>
          </a:p>
          <a:p>
            <a:r>
              <a:rPr lang="it-IT" sz="8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it-IT" sz="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8.2 </a:t>
            </a: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… consentito conservare le esistenti altezze utili …. legittime, anche se inferiori a quelle stabilite </a:t>
            </a:r>
            <a:r>
              <a:rPr lang="it-IT" sz="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……qualora</a:t>
            </a: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buFontTx/>
              <a:buChar char="-"/>
            </a:pP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non si intervenga sulle strutture orizzontali e/o non sia possibile  adeguare le altezze esistenti </a:t>
            </a:r>
            <a:r>
              <a:rPr lang="it-IT" sz="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……per</a:t>
            </a: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vincoli oggettivi … </a:t>
            </a:r>
          </a:p>
          <a:p>
            <a:r>
              <a:rPr lang="it-IT" sz="800" b="1" dirty="0">
                <a:latin typeface="Arial" pitchFamily="34" charset="0"/>
                <a:cs typeface="Arial" pitchFamily="34" charset="0"/>
              </a:rPr>
              <a:t>Art.2</a:t>
            </a:r>
          </a:p>
          <a:p>
            <a:r>
              <a:rPr lang="it-IT" sz="800" b="1" dirty="0">
                <a:latin typeface="Arial" pitchFamily="34" charset="0"/>
                <a:cs typeface="Arial" pitchFamily="34" charset="0"/>
              </a:rPr>
              <a:t>“… Le stanze da letto debbono avere una superficie minima di mq 9, se per una persona, e di mq 14, se per due persone. </a:t>
            </a: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Ogni alloggio deve essere dotato di una stanza di soggiorno di almeno mq 14. 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…”</a:t>
            </a:r>
          </a:p>
          <a:p>
            <a:r>
              <a:rPr lang="it-IT" sz="800" b="1" dirty="0">
                <a:latin typeface="Arial" pitchFamily="34" charset="0"/>
                <a:cs typeface="Arial" pitchFamily="34" charset="0"/>
              </a:rPr>
              <a:t>Art.5</a:t>
            </a:r>
          </a:p>
          <a:p>
            <a:r>
              <a:rPr lang="it-IT" sz="800" dirty="0"/>
              <a:t>“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Tutti i locali degli alloggi, eccettuati quelli destinati a servizi igienici, disimpegni, corridoi, vani-scala e ripostigli debbono fruire di illuminazione naturale diretta, adeguata alla destinazione d'uso. </a:t>
            </a:r>
            <a:r>
              <a:rPr lang="it-IT" sz="800" b="1" dirty="0" err="1">
                <a:latin typeface="Arial" pitchFamily="34" charset="0"/>
                <a:cs typeface="Arial" pitchFamily="34" charset="0"/>
              </a:rPr>
              <a:t>……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 ”</a:t>
            </a:r>
          </a:p>
        </p:txBody>
      </p:sp>
      <p:cxnSp>
        <p:nvCxnSpPr>
          <p:cNvPr id="53" name="Connettore 4 52"/>
          <p:cNvCxnSpPr>
            <a:stCxn id="31" idx="2"/>
            <a:endCxn id="52" idx="1"/>
          </p:cNvCxnSpPr>
          <p:nvPr/>
        </p:nvCxnSpPr>
        <p:spPr>
          <a:xfrm rot="16200000" flipH="1">
            <a:off x="2500028" y="2897071"/>
            <a:ext cx="2343745" cy="252028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4932040" y="2420888"/>
            <a:ext cx="3672408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800" i="1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Obbligatorietà della presenza di cucina (in alternativa angolo cottura);  obbligatoria la presenza di un locale destinato a soggiorno (minimo 14 mq.); nessuna limitazione al numero dei bagni; nessuna prescrizione per la dimensione minima dei bagni (obbligatorietà della presenza di tutti gli elementi oltre a vasca o doccia</a:t>
            </a:r>
            <a:r>
              <a:rPr lang="it-IT" sz="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it-IT" sz="800" i="1" dirty="0">
                <a:latin typeface="Arial" pitchFamily="34" charset="0"/>
                <a:cs typeface="Arial" pitchFamily="34" charset="0"/>
              </a:rPr>
              <a:t>per il primo bagno).</a:t>
            </a:r>
            <a:endParaRPr lang="it-IT" sz="800" i="1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6" descr="Risultati immagini per logo ance bologna">
            <a:extLst>
              <a:ext uri="{FF2B5EF4-FFF2-40B4-BE49-F238E27FC236}">
                <a16:creationId xmlns:a16="http://schemas.microsoft.com/office/drawing/2014/main" id="{33602DD9-119C-4940-9E3C-31E8E4856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4" y="5902507"/>
            <a:ext cx="163576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179512" y="6356350"/>
            <a:ext cx="8784976" cy="365125"/>
          </a:xfrm>
        </p:spPr>
        <p:txBody>
          <a:bodyPr/>
          <a:lstStyle/>
          <a:p>
            <a:r>
              <a:rPr lang="it-IT" dirty="0"/>
              <a:t>Le tipologie edilizie più performanti e la gestione accessi negli immobili per affitti brevi – ANCEBOLOGNA – 17 luglio 2018</a:t>
            </a:r>
          </a:p>
        </p:txBody>
      </p:sp>
      <p:sp>
        <p:nvSpPr>
          <p:cNvPr id="3" name="Rettangolo 2"/>
          <p:cNvSpPr/>
          <p:nvPr/>
        </p:nvSpPr>
        <p:spPr>
          <a:xfrm>
            <a:off x="395536" y="0"/>
            <a:ext cx="46440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000" dirty="0">
                <a:latin typeface="Arial" pitchFamily="34" charset="0"/>
                <a:cs typeface="Arial" pitchFamily="34" charset="0"/>
              </a:rPr>
              <a:t>ROBERTO NANETTI</a:t>
            </a:r>
            <a:br>
              <a:rPr lang="it-IT" sz="2000" dirty="0">
                <a:latin typeface="Arial" pitchFamily="34" charset="0"/>
                <a:cs typeface="Arial" pitchFamily="34" charset="0"/>
              </a:rPr>
            </a:br>
            <a:r>
              <a:rPr lang="it-IT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ARCHITETTO</a:t>
            </a:r>
            <a:endParaRPr lang="it-IT" sz="1000" dirty="0"/>
          </a:p>
        </p:txBody>
      </p:sp>
      <p:cxnSp>
        <p:nvCxnSpPr>
          <p:cNvPr id="4" name="Connettore 1 3"/>
          <p:cNvCxnSpPr/>
          <p:nvPr/>
        </p:nvCxnSpPr>
        <p:spPr>
          <a:xfrm>
            <a:off x="539552" y="288032"/>
            <a:ext cx="82296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554916" y="572956"/>
            <a:ext cx="7848872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Arial" pitchFamily="34" charset="0"/>
                <a:cs typeface="Arial" pitchFamily="34" charset="0"/>
              </a:rPr>
              <a:t>TITOLI ABILITATIVI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55576" y="1052736"/>
            <a:ext cx="3240360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Arial" pitchFamily="34" charset="0"/>
                <a:cs typeface="Arial" pitchFamily="34" charset="0"/>
              </a:rPr>
              <a:t>Comunicazione Inizio Lavori Asseverata</a:t>
            </a:r>
            <a:endParaRPr lang="it-IT" sz="12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200" b="1" dirty="0">
                <a:latin typeface="Arial" pitchFamily="34" charset="0"/>
                <a:cs typeface="Arial" pitchFamily="34" charset="0"/>
              </a:rPr>
              <a:t>-CILA-</a:t>
            </a:r>
            <a:endParaRPr lang="it-IT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283968" y="1052736"/>
            <a:ext cx="3672408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it-IT" sz="800" b="1" dirty="0">
                <a:latin typeface="Arial" pitchFamily="34" charset="0"/>
                <a:cs typeface="Arial" pitchFamily="34" charset="0"/>
              </a:rPr>
              <a:t>Opere di manutenzione straordinaria – </a:t>
            </a: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Senza aumento di SU</a:t>
            </a:r>
          </a:p>
          <a:p>
            <a:pPr>
              <a:buFontTx/>
              <a:buChar char="-"/>
            </a:pPr>
            <a:r>
              <a:rPr lang="it-IT" sz="800" b="1" dirty="0">
                <a:latin typeface="Arial" pitchFamily="34" charset="0"/>
                <a:cs typeface="Arial" pitchFamily="34" charset="0"/>
              </a:rPr>
              <a:t>Opere di Cambio destinazione d’uso – </a:t>
            </a: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Senza opere (solo  M.O.)</a:t>
            </a:r>
          </a:p>
          <a:p>
            <a:pPr>
              <a:buFontTx/>
              <a:buChar char="-"/>
            </a:pP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Senza interventi che interessi parti strutturali</a:t>
            </a:r>
          </a:p>
          <a:p>
            <a:pPr>
              <a:buFontTx/>
              <a:buChar char="-"/>
            </a:pPr>
            <a:r>
              <a:rPr lang="it-IT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Frazionamenti </a:t>
            </a: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senza aumento di SU</a:t>
            </a:r>
          </a:p>
          <a:p>
            <a:pPr>
              <a:buFontTx/>
              <a:buChar char="-"/>
            </a:pPr>
            <a:endParaRPr lang="it-IT" sz="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Facoltativa la presentazione di richiesta della SCCEA (Segnalazione Certificata Conformità Edilizia e Agibilità) </a:t>
            </a:r>
          </a:p>
        </p:txBody>
      </p:sp>
      <p:cxnSp>
        <p:nvCxnSpPr>
          <p:cNvPr id="53" name="Connettore 1 52"/>
          <p:cNvCxnSpPr>
            <a:stCxn id="6" idx="3"/>
            <a:endCxn id="6" idx="3"/>
          </p:cNvCxnSpPr>
          <p:nvPr/>
        </p:nvCxnSpPr>
        <p:spPr>
          <a:xfrm>
            <a:off x="3995936" y="128356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827584" y="4005064"/>
            <a:ext cx="3240360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latin typeface="Arial" pitchFamily="34" charset="0"/>
                <a:cs typeface="Arial" pitchFamily="34" charset="0"/>
              </a:rPr>
              <a:t>Frazionamento SENZA AUMENTO </a:t>
            </a:r>
            <a:r>
              <a:rPr lang="it-IT" sz="1000" b="1" dirty="0" err="1">
                <a:latin typeface="Arial" pitchFamily="34" charset="0"/>
                <a:cs typeface="Arial" pitchFamily="34" charset="0"/>
              </a:rPr>
              <a:t>DI</a:t>
            </a:r>
            <a:r>
              <a:rPr lang="it-IT" sz="1000" b="1" dirty="0">
                <a:latin typeface="Arial" pitchFamily="34" charset="0"/>
                <a:cs typeface="Arial" pitchFamily="34" charset="0"/>
              </a:rPr>
              <a:t> SU</a:t>
            </a:r>
          </a:p>
        </p:txBody>
      </p:sp>
      <p:sp>
        <p:nvSpPr>
          <p:cNvPr id="57" name="CasellaDiTesto 56"/>
          <p:cNvSpPr txBox="1"/>
          <p:nvPr/>
        </p:nvSpPr>
        <p:spPr>
          <a:xfrm>
            <a:off x="4283968" y="2132856"/>
            <a:ext cx="3672408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it-IT" sz="800" b="1" dirty="0">
                <a:latin typeface="Arial" pitchFamily="34" charset="0"/>
                <a:cs typeface="Arial" pitchFamily="34" charset="0"/>
              </a:rPr>
              <a:t>Opere di manutenzione straordinaria – </a:t>
            </a: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Aumento di SU (esempio soppalchi); trasformazione di SA in SU.</a:t>
            </a:r>
          </a:p>
          <a:p>
            <a:pPr algn="just">
              <a:buFontTx/>
              <a:buChar char="-"/>
            </a:pPr>
            <a:r>
              <a:rPr lang="it-IT" sz="800" b="1" dirty="0">
                <a:latin typeface="Arial" pitchFamily="34" charset="0"/>
                <a:cs typeface="Arial" pitchFamily="34" charset="0"/>
              </a:rPr>
              <a:t>Opere di Cambio destinazione d’uso – </a:t>
            </a: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opere  (MS)</a:t>
            </a:r>
          </a:p>
          <a:p>
            <a:pPr algn="just">
              <a:buFontTx/>
              <a:buChar char="-"/>
            </a:pPr>
            <a:r>
              <a:rPr lang="it-IT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Interventi su parti strutturali – </a:t>
            </a: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Presentazione di deposito a autorizzazione sismica</a:t>
            </a:r>
          </a:p>
          <a:p>
            <a:pPr algn="just">
              <a:buFontTx/>
              <a:buChar char="-"/>
            </a:pPr>
            <a:r>
              <a:rPr lang="it-IT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Modifica dei paramenti esterni.</a:t>
            </a:r>
          </a:p>
          <a:p>
            <a:pPr algn="just">
              <a:buFontTx/>
              <a:buChar char="-"/>
            </a:pPr>
            <a:r>
              <a:rPr lang="it-IT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Frazionamenti </a:t>
            </a:r>
            <a:r>
              <a:rPr lang="it-IT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aumento di SU</a:t>
            </a:r>
          </a:p>
          <a:p>
            <a:pPr algn="just">
              <a:buFontTx/>
              <a:buChar char="-"/>
            </a:pPr>
            <a:endParaRPr lang="it-IT" sz="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it-IT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Obbligatoria la presentazione di richiesta della SCCEA (Segnalazione Certificata Conformità Edilizia e Agibilità) </a:t>
            </a:r>
          </a:p>
        </p:txBody>
      </p:sp>
      <p:sp>
        <p:nvSpPr>
          <p:cNvPr id="60" name="CasellaDiTesto 59"/>
          <p:cNvSpPr txBox="1"/>
          <p:nvPr/>
        </p:nvSpPr>
        <p:spPr>
          <a:xfrm>
            <a:off x="539552" y="3573016"/>
            <a:ext cx="7848872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Arial" pitchFamily="34" charset="0"/>
                <a:cs typeface="Arial" pitchFamily="34" charset="0"/>
              </a:rPr>
              <a:t>ONERI COMUNALI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4499992" y="4005064"/>
            <a:ext cx="3528392" cy="2308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900" b="1" dirty="0">
                <a:latin typeface="Arial" pitchFamily="34" charset="0"/>
                <a:cs typeface="Arial" pitchFamily="34" charset="0"/>
              </a:rPr>
              <a:t>Gratuito</a:t>
            </a:r>
          </a:p>
        </p:txBody>
      </p:sp>
      <p:sp>
        <p:nvSpPr>
          <p:cNvPr id="62" name="CasellaDiTesto 61"/>
          <p:cNvSpPr txBox="1"/>
          <p:nvPr/>
        </p:nvSpPr>
        <p:spPr>
          <a:xfrm>
            <a:off x="827584" y="4293096"/>
            <a:ext cx="3240360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latin typeface="Arial" pitchFamily="34" charset="0"/>
                <a:cs typeface="Arial" pitchFamily="34" charset="0"/>
              </a:rPr>
              <a:t>Frazionamento CON AUMENTO </a:t>
            </a:r>
            <a:r>
              <a:rPr lang="it-IT" sz="1000" b="1" dirty="0" err="1">
                <a:latin typeface="Arial" pitchFamily="34" charset="0"/>
                <a:cs typeface="Arial" pitchFamily="34" charset="0"/>
              </a:rPr>
              <a:t>DI</a:t>
            </a:r>
            <a:r>
              <a:rPr lang="it-IT" sz="1000" b="1" dirty="0">
                <a:latin typeface="Arial" pitchFamily="34" charset="0"/>
                <a:cs typeface="Arial" pitchFamily="34" charset="0"/>
              </a:rPr>
              <a:t> SU</a:t>
            </a:r>
          </a:p>
        </p:txBody>
      </p:sp>
      <p:sp>
        <p:nvSpPr>
          <p:cNvPr id="63" name="CasellaDiTesto 62"/>
          <p:cNvSpPr txBox="1"/>
          <p:nvPr/>
        </p:nvSpPr>
        <p:spPr>
          <a:xfrm>
            <a:off x="4499992" y="4293096"/>
            <a:ext cx="3528392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it-IT" sz="1000" b="1" dirty="0">
                <a:latin typeface="Arial" pitchFamily="34" charset="0"/>
                <a:cs typeface="Arial" pitchFamily="34" charset="0"/>
              </a:rPr>
              <a:t>Paga Contributo Costruzione solo  aumento SU</a:t>
            </a:r>
          </a:p>
          <a:p>
            <a:pPr>
              <a:buFontTx/>
              <a:buChar char="-"/>
            </a:pPr>
            <a:r>
              <a:rPr lang="it-IT" sz="1000" b="1" dirty="0">
                <a:latin typeface="Arial" pitchFamily="34" charset="0"/>
                <a:cs typeface="Arial" pitchFamily="34" charset="0"/>
              </a:rPr>
              <a:t>Paga Dotazioni (intero) solo su aumento SU</a:t>
            </a:r>
          </a:p>
        </p:txBody>
      </p:sp>
      <p:sp>
        <p:nvSpPr>
          <p:cNvPr id="64" name="CasellaDiTesto 63"/>
          <p:cNvSpPr txBox="1"/>
          <p:nvPr/>
        </p:nvSpPr>
        <p:spPr>
          <a:xfrm>
            <a:off x="4499992" y="4797152"/>
            <a:ext cx="3528392" cy="7848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it-IT" sz="900" b="1" dirty="0">
                <a:latin typeface="Arial" pitchFamily="34" charset="0"/>
                <a:cs typeface="Arial" pitchFamily="34" charset="0"/>
              </a:rPr>
              <a:t>Aumento dotazioni urbanistiche (PU + V)</a:t>
            </a:r>
          </a:p>
          <a:p>
            <a:r>
              <a:rPr lang="it-IT" sz="900" b="1" dirty="0">
                <a:latin typeface="Arial" pitchFamily="34" charset="0"/>
                <a:cs typeface="Arial" pitchFamily="34" charset="0"/>
              </a:rPr>
              <a:t>   - paga differenza oneri di </a:t>
            </a:r>
            <a:r>
              <a:rPr lang="it-IT" sz="900" b="1" dirty="0" err="1">
                <a:latin typeface="Arial" pitchFamily="34" charset="0"/>
                <a:cs typeface="Arial" pitchFamily="34" charset="0"/>
              </a:rPr>
              <a:t>urb</a:t>
            </a:r>
            <a:r>
              <a:rPr lang="it-IT" sz="900" b="1" dirty="0">
                <a:latin typeface="Arial" pitchFamily="34" charset="0"/>
                <a:cs typeface="Arial" pitchFamily="34" charset="0"/>
              </a:rPr>
              <a:t>. (U1-U2) per NC</a:t>
            </a:r>
          </a:p>
          <a:p>
            <a:r>
              <a:rPr lang="it-IT" sz="900" b="1" dirty="0">
                <a:latin typeface="Arial" pitchFamily="34" charset="0"/>
                <a:cs typeface="Arial" pitchFamily="34" charset="0"/>
              </a:rPr>
              <a:t>   - Paga dotazioni per intero</a:t>
            </a:r>
          </a:p>
          <a:p>
            <a:pPr>
              <a:buFontTx/>
              <a:buChar char="-"/>
            </a:pPr>
            <a:r>
              <a:rPr lang="it-IT" sz="900" b="1" dirty="0">
                <a:latin typeface="Arial" pitchFamily="34" charset="0"/>
                <a:cs typeface="Arial" pitchFamily="34" charset="0"/>
              </a:rPr>
              <a:t> Uguali/diminuzione dotazioni urbanistiche   (</a:t>
            </a:r>
            <a:r>
              <a:rPr lang="it-IT" sz="900" b="1" dirty="0" err="1">
                <a:latin typeface="Arial" pitchFamily="34" charset="0"/>
                <a:cs typeface="Arial" pitchFamily="34" charset="0"/>
              </a:rPr>
              <a:t>PU+V</a:t>
            </a:r>
            <a:r>
              <a:rPr lang="it-IT" sz="9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it-IT" sz="900" b="1" dirty="0">
                <a:latin typeface="Arial" pitchFamily="34" charset="0"/>
                <a:cs typeface="Arial" pitchFamily="34" charset="0"/>
              </a:rPr>
              <a:t>   - Gratuito</a:t>
            </a:r>
          </a:p>
        </p:txBody>
      </p:sp>
      <p:sp>
        <p:nvSpPr>
          <p:cNvPr id="65" name="CasellaDiTesto 64"/>
          <p:cNvSpPr txBox="1"/>
          <p:nvPr/>
        </p:nvSpPr>
        <p:spPr>
          <a:xfrm>
            <a:off x="827584" y="4797152"/>
            <a:ext cx="3240360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latin typeface="Arial" pitchFamily="34" charset="0"/>
                <a:cs typeface="Arial" pitchFamily="34" charset="0"/>
              </a:rPr>
              <a:t>Frazionamento CON CAMBIO </a:t>
            </a:r>
            <a:r>
              <a:rPr lang="it-IT" sz="1000" b="1" dirty="0" err="1">
                <a:latin typeface="Arial" pitchFamily="34" charset="0"/>
                <a:cs typeface="Arial" pitchFamily="34" charset="0"/>
              </a:rPr>
              <a:t>D’USO</a:t>
            </a:r>
            <a:endParaRPr lang="it-IT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827584" y="2132856"/>
            <a:ext cx="3240360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Arial" pitchFamily="34" charset="0"/>
                <a:cs typeface="Arial" pitchFamily="34" charset="0"/>
              </a:rPr>
              <a:t>Segnalazione Certificata Inizio Attività</a:t>
            </a:r>
            <a:endParaRPr lang="it-IT" sz="12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200" b="1" dirty="0">
                <a:latin typeface="Arial" pitchFamily="34" charset="0"/>
                <a:cs typeface="Arial" pitchFamily="34" charset="0"/>
              </a:rPr>
              <a:t>-SCIA-</a:t>
            </a:r>
            <a:endParaRPr lang="it-IT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827584" y="5661248"/>
            <a:ext cx="324036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000" b="1" dirty="0">
                <a:latin typeface="Arial" pitchFamily="34" charset="0"/>
                <a:cs typeface="Arial" pitchFamily="34" charset="0"/>
              </a:rPr>
              <a:t>CAMBIO  DESTINAZIONE </a:t>
            </a:r>
            <a:r>
              <a:rPr lang="it-IT" sz="1000" b="1" dirty="0" err="1">
                <a:latin typeface="Arial" pitchFamily="34" charset="0"/>
                <a:cs typeface="Arial" pitchFamily="34" charset="0"/>
              </a:rPr>
              <a:t>D’USO</a:t>
            </a:r>
            <a:r>
              <a:rPr lang="it-IT" sz="1000" b="1" dirty="0">
                <a:latin typeface="Arial" pitchFamily="34" charset="0"/>
                <a:cs typeface="Arial" pitchFamily="34" charset="0"/>
              </a:rPr>
              <a:t>                         (con o senza opere)</a:t>
            </a:r>
          </a:p>
        </p:txBody>
      </p:sp>
      <p:sp>
        <p:nvSpPr>
          <p:cNvPr id="69" name="CasellaDiTesto 68"/>
          <p:cNvSpPr txBox="1"/>
          <p:nvPr/>
        </p:nvSpPr>
        <p:spPr>
          <a:xfrm>
            <a:off x="4499992" y="5661248"/>
            <a:ext cx="3528392" cy="7848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it-IT" sz="900" b="1" dirty="0">
                <a:latin typeface="Arial" pitchFamily="34" charset="0"/>
                <a:cs typeface="Arial" pitchFamily="34" charset="0"/>
              </a:rPr>
              <a:t>Aumento dotazioni urbanistiche (PU + V)</a:t>
            </a:r>
          </a:p>
          <a:p>
            <a:r>
              <a:rPr lang="it-IT" sz="900" b="1" dirty="0">
                <a:latin typeface="Arial" pitchFamily="34" charset="0"/>
                <a:cs typeface="Arial" pitchFamily="34" charset="0"/>
              </a:rPr>
              <a:t>   - paga differenza oneri di </a:t>
            </a:r>
            <a:r>
              <a:rPr lang="it-IT" sz="900" b="1" dirty="0" err="1">
                <a:latin typeface="Arial" pitchFamily="34" charset="0"/>
                <a:cs typeface="Arial" pitchFamily="34" charset="0"/>
              </a:rPr>
              <a:t>urb</a:t>
            </a:r>
            <a:r>
              <a:rPr lang="it-IT" sz="900" b="1" dirty="0">
                <a:latin typeface="Arial" pitchFamily="34" charset="0"/>
                <a:cs typeface="Arial" pitchFamily="34" charset="0"/>
              </a:rPr>
              <a:t>. (U1-U2) per NC</a:t>
            </a:r>
          </a:p>
          <a:p>
            <a:r>
              <a:rPr lang="it-IT" sz="900" b="1" dirty="0">
                <a:latin typeface="Arial" pitchFamily="34" charset="0"/>
                <a:cs typeface="Arial" pitchFamily="34" charset="0"/>
              </a:rPr>
              <a:t>   - Paga dotazioni per intero</a:t>
            </a:r>
          </a:p>
          <a:p>
            <a:pPr>
              <a:buFontTx/>
              <a:buChar char="-"/>
            </a:pPr>
            <a:r>
              <a:rPr lang="it-IT" sz="900" b="1" dirty="0">
                <a:latin typeface="Arial" pitchFamily="34" charset="0"/>
                <a:cs typeface="Arial" pitchFamily="34" charset="0"/>
              </a:rPr>
              <a:t> Uguali/diminuzione dotazioni urbanistiche   (</a:t>
            </a:r>
            <a:r>
              <a:rPr lang="it-IT" sz="900" b="1" dirty="0" err="1">
                <a:latin typeface="Arial" pitchFamily="34" charset="0"/>
                <a:cs typeface="Arial" pitchFamily="34" charset="0"/>
              </a:rPr>
              <a:t>PU+V</a:t>
            </a:r>
            <a:r>
              <a:rPr lang="it-IT" sz="9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it-IT" sz="900" b="1" dirty="0">
                <a:latin typeface="Arial" pitchFamily="34" charset="0"/>
                <a:cs typeface="Arial" pitchFamily="34" charset="0"/>
              </a:rPr>
              <a:t>   - Gratuito</a:t>
            </a:r>
          </a:p>
        </p:txBody>
      </p:sp>
      <p:pic>
        <p:nvPicPr>
          <p:cNvPr id="20" name="Picture 6" descr="Risultati immagini per logo ance bologna">
            <a:extLst>
              <a:ext uri="{FF2B5EF4-FFF2-40B4-BE49-F238E27FC236}">
                <a16:creationId xmlns:a16="http://schemas.microsoft.com/office/drawing/2014/main" id="{E8B96FC6-3B8C-433C-BCAA-EEDBF6CB5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6" y="6147063"/>
            <a:ext cx="828598" cy="18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Tema di Offic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LE_PPT_Template">
  <a:themeElements>
    <a:clrScheme name="Allegion">
      <a:dk1>
        <a:srgbClr val="000000"/>
      </a:dk1>
      <a:lt1>
        <a:sysClr val="window" lastClr="FFFFFF"/>
      </a:lt1>
      <a:dk2>
        <a:srgbClr val="C05131"/>
      </a:dk2>
      <a:lt2>
        <a:srgbClr val="FF671F"/>
      </a:lt2>
      <a:accent1>
        <a:srgbClr val="007681"/>
      </a:accent1>
      <a:accent2>
        <a:srgbClr val="DC582A"/>
      </a:accent2>
      <a:accent3>
        <a:srgbClr val="509E2F"/>
      </a:accent3>
      <a:accent4>
        <a:srgbClr val="7E5475"/>
      </a:accent4>
      <a:accent5>
        <a:srgbClr val="0076A5"/>
      </a:accent5>
      <a:accent6>
        <a:srgbClr val="FFB500"/>
      </a:accent6>
      <a:hlink>
        <a:srgbClr val="0076A5"/>
      </a:hlink>
      <a:folHlink>
        <a:srgbClr val="7E547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867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roduktseite">
  <a:themeElements>
    <a:clrScheme name="SimonsVoss">
      <a:dk1>
        <a:srgbClr val="4D4D4D"/>
      </a:dk1>
      <a:lt1>
        <a:srgbClr val="FFFFFF"/>
      </a:lt1>
      <a:dk2>
        <a:srgbClr val="FFFFFF"/>
      </a:dk2>
      <a:lt2>
        <a:srgbClr val="002D55"/>
      </a:lt2>
      <a:accent1>
        <a:srgbClr val="DEDEDE"/>
      </a:accent1>
      <a:accent2>
        <a:srgbClr val="C80019"/>
      </a:accent2>
      <a:accent3>
        <a:srgbClr val="B2B2B2"/>
      </a:accent3>
      <a:accent4>
        <a:srgbClr val="404040"/>
      </a:accent4>
      <a:accent5>
        <a:srgbClr val="ECECEC"/>
      </a:accent5>
      <a:accent6>
        <a:srgbClr val="698296"/>
      </a:accent6>
      <a:hlink>
        <a:srgbClr val="4D4D4D"/>
      </a:hlink>
      <a:folHlink>
        <a:srgbClr val="4D4D4D"/>
      </a:folHlink>
    </a:clrScheme>
    <a:fontScheme name="SimonsVos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ffectLst/>
        <a:ex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rgbClr val="4D4D4D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63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400" b="0" i="0" u="none" strike="noStrike" cap="none" normalizeH="0" baseline="0" smtClean="0">
            <a:ln>
              <a:noFill/>
            </a:ln>
            <a:solidFill>
              <a:srgbClr val="4D4D4D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duktseite 1">
        <a:dk1>
          <a:srgbClr val="4D4D4D"/>
        </a:dk1>
        <a:lt1>
          <a:srgbClr val="FFFFFF"/>
        </a:lt1>
        <a:dk2>
          <a:srgbClr val="FFFFFF"/>
        </a:dk2>
        <a:lt2>
          <a:srgbClr val="002D55"/>
        </a:lt2>
        <a:accent1>
          <a:srgbClr val="CDD5DC"/>
        </a:accent1>
        <a:accent2>
          <a:srgbClr val="C80019"/>
        </a:accent2>
        <a:accent3>
          <a:srgbClr val="FFFFFF"/>
        </a:accent3>
        <a:accent4>
          <a:srgbClr val="404040"/>
        </a:accent4>
        <a:accent5>
          <a:srgbClr val="E3E7EB"/>
        </a:accent5>
        <a:accent6>
          <a:srgbClr val="B50016"/>
        </a:accent6>
        <a:hlink>
          <a:srgbClr val="4D4D4D"/>
        </a:hlink>
        <a:folHlink>
          <a:srgbClr val="6982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duktseite 2">
        <a:dk1>
          <a:srgbClr val="4D4D4D"/>
        </a:dk1>
        <a:lt1>
          <a:srgbClr val="FFFFFF"/>
        </a:lt1>
        <a:dk2>
          <a:srgbClr val="FFFFFF"/>
        </a:dk2>
        <a:lt2>
          <a:srgbClr val="002D55"/>
        </a:lt2>
        <a:accent1>
          <a:srgbClr val="DEDEDE"/>
        </a:accent1>
        <a:accent2>
          <a:srgbClr val="C80019"/>
        </a:accent2>
        <a:accent3>
          <a:srgbClr val="FFFFFF"/>
        </a:accent3>
        <a:accent4>
          <a:srgbClr val="404040"/>
        </a:accent4>
        <a:accent5>
          <a:srgbClr val="ECECEC"/>
        </a:accent5>
        <a:accent6>
          <a:srgbClr val="B50016"/>
        </a:accent6>
        <a:hlink>
          <a:srgbClr val="4D4D4D"/>
        </a:hlink>
        <a:folHlink>
          <a:srgbClr val="6982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egno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onsVoss">
    <a:dk1>
      <a:srgbClr val="4D4D4D"/>
    </a:dk1>
    <a:lt1>
      <a:srgbClr val="FFFFFF"/>
    </a:lt1>
    <a:dk2>
      <a:srgbClr val="FFFFFF"/>
    </a:dk2>
    <a:lt2>
      <a:srgbClr val="002D55"/>
    </a:lt2>
    <a:accent1>
      <a:srgbClr val="DEDEDE"/>
    </a:accent1>
    <a:accent2>
      <a:srgbClr val="C80019"/>
    </a:accent2>
    <a:accent3>
      <a:srgbClr val="B2B2B2"/>
    </a:accent3>
    <a:accent4>
      <a:srgbClr val="404040"/>
    </a:accent4>
    <a:accent5>
      <a:srgbClr val="ECECEC"/>
    </a:accent5>
    <a:accent6>
      <a:srgbClr val="698296"/>
    </a:accent6>
    <a:hlink>
      <a:srgbClr val="4D4D4D"/>
    </a:hlink>
    <a:folHlink>
      <a:srgbClr val="4D4D4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1790</Words>
  <Application>Microsoft Office PowerPoint</Application>
  <PresentationFormat>Presentazione su schermo (4:3)</PresentationFormat>
  <Paragraphs>376</Paragraphs>
  <Slides>33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33</vt:i4>
      </vt:variant>
    </vt:vector>
  </HeadingPairs>
  <TitlesOfParts>
    <vt:vector size="48" baseType="lpstr">
      <vt:lpstr>ＭＳ Ｐゴシック</vt:lpstr>
      <vt:lpstr>Arial</vt:lpstr>
      <vt:lpstr>Arial Black</vt:lpstr>
      <vt:lpstr>Bookman Old Style</vt:lpstr>
      <vt:lpstr>Calibri</vt:lpstr>
      <vt:lpstr>Century Gothic</vt:lpstr>
      <vt:lpstr>Lucida Grande</vt:lpstr>
      <vt:lpstr>Tahoma</vt:lpstr>
      <vt:lpstr>Verdana</vt:lpstr>
      <vt:lpstr>Wingdings</vt:lpstr>
      <vt:lpstr>Wingdings 2</vt:lpstr>
      <vt:lpstr>Tema di Office</vt:lpstr>
      <vt:lpstr>ALLE_PPT_Template</vt:lpstr>
      <vt:lpstr>Produktseite</vt:lpstr>
      <vt:lpstr>Legno</vt:lpstr>
      <vt:lpstr>Presentazione standard di PowerPoint</vt:lpstr>
      <vt:lpstr>Presentazione standard di PowerPoint</vt:lpstr>
      <vt:lpstr>ROBERTO NANETTI   ARCHITETTO</vt:lpstr>
      <vt:lpstr>ROBERTO NANETTI  ARCHITETTO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BED in BO     dentro e fuori l’edilizia    dalla crisi alle nuove opportunità</vt:lpstr>
      <vt:lpstr>REGOLAMENTAZIONE delle strutture ricettive nel Comune di Bologna  </vt:lpstr>
      <vt:lpstr>L’IMMOBILE giusto nel posto giusto – questione di ‘orientamento’   </vt:lpstr>
      <vt:lpstr>L’affitto breve gestito sempre più in FORMA IMPRENDITORIALE   </vt:lpstr>
      <vt:lpstr>APPROCCIO RAZIONALE – non farsi illudere dalle leggende su facili guadagni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ROBERTO NANETTI  ARCHITETTO</dc:title>
  <dc:creator>utente</dc:creator>
  <cp:lastModifiedBy>segreteria2</cp:lastModifiedBy>
  <cp:revision>50</cp:revision>
  <dcterms:created xsi:type="dcterms:W3CDTF">2018-07-10T11:04:03Z</dcterms:created>
  <dcterms:modified xsi:type="dcterms:W3CDTF">2018-07-17T13:38:42Z</dcterms:modified>
</cp:coreProperties>
</file>